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B087-850D-407A-BEC8-5E3847B8D6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1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18-EE79-4AE6-BBA0-E7AA947F1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69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A4A6-24F4-42B2-B66A-8F039BB71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07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D8BE-B83C-47F4-99D3-B1F5E8DA5B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8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1B516-7C2C-430E-BAA3-B29FB0FE7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44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76DBF-9E31-4D4F-A5FE-EEF51B1076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87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7708-9881-494A-A9FD-DC6095315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0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3233-7220-4F70-9FA2-70A8D6153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29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12ED-25EC-427B-9027-FE3E57685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04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F8C7-750C-4239-B6BA-E69A8E6EB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6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0EE6-5564-488F-8FF4-01369FC25C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B325E09-3B15-4975-AA43-FA8370FAC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333375"/>
            <a:ext cx="4968875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/>
              <a:t>Богородская ЦБС</a:t>
            </a:r>
            <a:br>
              <a:rPr lang="ru-RU" altLang="ru-RU" sz="2000" b="1" smtClean="0"/>
            </a:br>
            <a:r>
              <a:rPr lang="ru-RU" altLang="ru-RU" sz="2000" b="1" smtClean="0"/>
              <a:t>сектор краеведения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5876925"/>
            <a:ext cx="5032375" cy="625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/>
              <a:t>Богородское, 2013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331913" y="2060575"/>
            <a:ext cx="713422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Экологический </a:t>
            </a:r>
          </a:p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след человека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-60325" y="4211638"/>
            <a:ext cx="9259888" cy="2719387"/>
            <a:chOff x="-38" y="2653"/>
            <a:chExt cx="5833" cy="1713"/>
          </a:xfrm>
        </p:grpSpPr>
        <p:pic>
          <p:nvPicPr>
            <p:cNvPr id="12294" name="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2653"/>
              <a:ext cx="5833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0" y="2691"/>
              <a:ext cx="5760" cy="16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u="sng">
                  <a:cs typeface="Times New Roman" pitchFamily="18" charset="0"/>
                </a:rPr>
                <a:t>Первая </a:t>
              </a:r>
              <a:r>
                <a:rPr lang="ru-RU" altLang="ru-RU" sz="1800" b="1">
                  <a:cs typeface="Times New Roman" pitchFamily="18" charset="0"/>
                </a:rPr>
                <a:t>современная мусорная свалка с применением специальных инженерных сооружений открылась в Калифорнии (США) в 1937 году.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/>
                <a:t>Свалки (особенно вокруг крупных городов) занимают огромные площади. Ядовитые вещества, оказывающиеся на свалках (в отработанных батарейках, аккумуляторах, термометрах и т.д., а также в гниющих пищевых отходах и разлагающихся пластмассах), проникают в подземные воды, которые часто используются в  качестве источников питьевой воды, развеиваются ветрами по окрестностям и тем самым  наносят ущерб окружающей среде.</a:t>
              </a:r>
            </a:p>
          </p:txBody>
        </p:sp>
      </p:grp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9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4716462" cy="386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55650" y="3573463"/>
            <a:ext cx="7345363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omic Sans MS" pitchFamily="66" charset="0"/>
              </a:rPr>
              <a:t>Сжигание мусора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Comic Sans MS" pitchFamily="66" charset="0"/>
              </a:rPr>
              <a:t>В несортированном мусоре находится пластмасса и другие хлорсодержащие вещества. Как только этот самый хлор попадает в </a:t>
            </a:r>
            <a:r>
              <a:rPr lang="ru-RU" altLang="ru-RU" sz="1800" b="1" dirty="0" err="1">
                <a:solidFill>
                  <a:srgbClr val="000000"/>
                </a:solidFill>
                <a:latin typeface="Comic Sans MS" pitchFamily="66" charset="0"/>
              </a:rPr>
              <a:t>мусоросжигалку</a:t>
            </a:r>
            <a:r>
              <a:rPr lang="ru-RU" altLang="ru-RU" sz="1800" b="1" dirty="0">
                <a:solidFill>
                  <a:srgbClr val="000000"/>
                </a:solidFill>
                <a:latin typeface="Comic Sans MS" pitchFamily="66" charset="0"/>
              </a:rPr>
              <a:t>, образуются </a:t>
            </a:r>
            <a:r>
              <a:rPr lang="ru-RU" altLang="ru-RU" sz="1800" b="1" dirty="0" err="1">
                <a:solidFill>
                  <a:srgbClr val="000000"/>
                </a:solidFill>
                <a:latin typeface="Comic Sans MS" pitchFamily="66" charset="0"/>
              </a:rPr>
              <a:t>диоксины</a:t>
            </a:r>
            <a:r>
              <a:rPr lang="ru-RU" altLang="ru-RU" sz="1800" b="1" dirty="0">
                <a:solidFill>
                  <a:srgbClr val="000000"/>
                </a:solidFill>
                <a:latin typeface="Comic Sans MS" pitchFamily="66" charset="0"/>
              </a:rPr>
              <a:t>, являющиеся самым страшным ядом.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Comic Sans MS" pitchFamily="66" charset="0"/>
              </a:rPr>
              <a:t>Их ничем нельзя остановить. Для того чтобы уменьшить их образование, можно увеличить температуру сжигания, однако то, что получится на выходе, будет ещё более опасным для человека.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8229600" cy="3989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800" b="1" smtClean="0">
                <a:effectLst/>
                <a:latin typeface="Comic Sans MS" pitchFamily="66" charset="0"/>
              </a:rPr>
              <a:t>Некоторые продукты гниения (в первую очередь дифосфин Р2H4) способны самовоспламеняться, поэтому па свалках регулярно возникают пожары, при которых в атмосферу выбрасывается сажа, фенол, бензапирен и прочие ядовитые вещества.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smtClean="0">
                <a:effectLst/>
                <a:latin typeface="Comic Sans MS" pitchFamily="66" charset="0"/>
              </a:rPr>
              <a:t>Люди выбрасывают в мусор батарейки и прочее отслужившее свой срок имущество. А это тяжёлые металлы.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smtClean="0">
                <a:effectLst/>
                <a:latin typeface="Comic Sans MS" pitchFamily="66" charset="0"/>
              </a:rPr>
              <a:t> Если весь мусор сжигать, то в результате выбросов на территориях, расположенных по ветру на много километров вокруг мусоросжигательных заводов, в разы увеличивается количество раковых заболеваний, случаев возникновения аллергии, также в разы падает иммунитет у населения.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smtClean="0">
                <a:effectLst/>
                <a:latin typeface="Comic Sans MS" pitchFamily="66" charset="0"/>
              </a:rPr>
              <a:t>Всё это и привело страны Западной Европы и США к выводу, что мусоросжигание неподготовленного мусора – это удавка.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smtClean="0">
                <a:effectLst/>
                <a:latin typeface="Comic Sans MS" pitchFamily="66" charset="0"/>
              </a:rPr>
              <a:t>70% мусора и отходов составляют пластиковые бутылки и полиэтиленовые упаковки, которые оставляют люди, в местах отдыха</a:t>
            </a:r>
            <a:r>
              <a:rPr lang="ru-RU" altLang="ru-RU" sz="18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smtClean="0">
              <a:latin typeface="Comic Sans MS" pitchFamily="66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736850" cy="1951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560637" cy="191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487613" cy="1863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-163513" algn="ctr" eaLnBrk="1" hangingPunct="1">
              <a:lnSpc>
                <a:spcPct val="80000"/>
              </a:lnSpc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Рециклизация (вторичное использование) ТБО</a:t>
            </a:r>
          </a:p>
          <a:p>
            <a:pPr indent="-163513" algn="ctr" eaLnBrk="1" hangingPunct="1">
              <a:lnSpc>
                <a:spcPct val="80000"/>
              </a:lnSpc>
              <a:tabLst>
                <a:tab pos="274638" algn="l"/>
              </a:tabLst>
            </a:pPr>
            <a:endParaRPr lang="ru-RU" altLang="ru-RU" sz="1600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Экологическая безопасность утилизации ТБО требует их предварительной сортировки, которая определяет эффективность переработки ТБО и окупаемость затрат на строительство объектов переработки.</a:t>
            </a:r>
            <a:endParaRPr lang="ru-RU" altLang="ru-RU" sz="1600" b="1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Именно сортировка ТБО позволяет вторично их использовать:</a:t>
            </a:r>
            <a:endParaRPr lang="ru-RU" altLang="ru-RU" sz="1600" b="1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непосредственно после соответствующей санитарной обработки;</a:t>
            </a:r>
            <a:endParaRPr lang="ru-RU" altLang="ru-RU" sz="1600" b="1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после переработки как источник сырья с минимальными экологическими потерями и сравнительно небольшими экономическими затратами.</a:t>
            </a:r>
            <a:endParaRPr lang="ru-RU" altLang="ru-RU" sz="1600" b="1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В первом случае речь идет о многоразовой таре, прежде всего стеклянной. Практика показывает, что помимо снижения расхода исходного сырья мы имеем значительную экономию электроэнергии, а значит, и топлива для ее производства. На мытье бутылки затрачивается меньше энергии, чем на то, чтобы ее расплавить и сделать из полученного материала новую бутылку</a:t>
            </a:r>
            <a:endParaRPr lang="ru-RU" altLang="ru-RU" sz="1600" b="1" smtClean="0">
              <a:effectLst/>
            </a:endParaRPr>
          </a:p>
          <a:p>
            <a:pPr indent="-163513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r>
              <a:rPr lang="ru-RU" altLang="ru-RU" sz="1600" b="1" i="1" smtClean="0">
                <a:effectLst/>
              </a:rPr>
              <a:t>Во втором случае речь идет об использовании рассортированных отходов вкачестве вторичного сырья. Например, макулатура (бумажная и текстильная) является отличным вторичным сырьем в бумажном производстве, способствуя одновременно уменьшению вырубки лесов (1 млн. т бумажной макулатуры сохраняет от вырубки 60 га леса); из 120-130 т консервных банок можно получить 1 т олова, что эквивалентно добыче и переработке 400 т руды.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>
                <a:latin typeface="Comic Sans MS" pitchFamily="66" charset="0"/>
              </a:rPr>
              <a:t>Помните, чистота, здоровье не только природы, но и человека, начинается с нас самих!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483100"/>
            <a:ext cx="8229600" cy="23749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smtClean="0">
                <a:solidFill>
                  <a:srgbClr val="FFFF00"/>
                </a:solidFill>
                <a:effectLst/>
                <a:latin typeface="Comic Sans MS" pitchFamily="66" charset="0"/>
              </a:rPr>
              <a:t>Человек, окружающая природная среда, и ее загрязнение – понятия, тесно связанные между собой. Активное загрязнение окружающей среды привело к глобальной экологической проблеме – разрушению среды существования человечества. </a:t>
            </a:r>
          </a:p>
          <a:p>
            <a:pPr algn="ctr" eaLnBrk="1" hangingPunct="1">
              <a:defRPr/>
            </a:pPr>
            <a:endParaRPr lang="ru-RU" altLang="ru-RU" sz="2400" smtClean="0">
              <a:latin typeface="Comic Sans MS" pitchFamily="66" charset="0"/>
            </a:endParaRPr>
          </a:p>
        </p:txBody>
      </p:sp>
      <p:pic>
        <p:nvPicPr>
          <p:cNvPr id="4100" name="Picture 5" descr="x_affd3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688013" cy="423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latin typeface="Comic Sans MS" pitchFamily="66" charset="0"/>
              </a:rPr>
              <a:t>За год в атмосферу только одного углекислого газа выбрасывается 5 миллиардов тонн. В результате истощается озоновый слой Земли.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latin typeface="Comic Sans MS" pitchFamily="66" charset="0"/>
              </a:rPr>
              <a:t>Каждый год в водоёмы попадает столько вредных веществ, что ими можно заполнить 10000 товарных поездов. В результате деятельности человека во многих реках уже нельзя купаться и ловить рыбу, даже если она там выжила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latin typeface="Comic Sans MS" pitchFamily="66" charset="0"/>
              </a:rPr>
              <a:t>Усиленно идёт «облысение» планеты (вырубка леса, пожары)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latin typeface="Comic Sans MS" pitchFamily="66" charset="0"/>
              </a:rPr>
              <a:t>Почва образуется очень медленно, а вот разрушить её можно быстро. За последние 150 лет на Земле уничтожена ¼ часть всех плодородных земель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latin typeface="Comic Sans MS" pitchFamily="66" charset="0"/>
              </a:rPr>
              <a:t>Как обстоит дело в России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2736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600" b="1" smtClean="0">
                <a:latin typeface="Comic Sans MS" pitchFamily="66" charset="0"/>
              </a:rPr>
              <a:t>Подсчитано, что каждый горожанин у нас выбрасывает за год более 300 кг. мусора. Он образует буквально горы бытовых отходов. В России их ежегодно из городов и деревень вывозят свыше 30 млн. тонн в год, хотя свалки занимают не так уж и много места в географическом масштабе. Особенность России по сравнению с Западными странами заключается в том, что большинство свалок и заводов по переработке мусора находится в неудовлетворительном состоянии.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600" b="1" smtClean="0">
                <a:latin typeface="Comic Sans MS" pitchFamily="66" charset="0"/>
              </a:rPr>
              <a:t>В России не алюминий, ни пластик сейчас не перерабатываются, поэтому нужно отдавать предпочтение по возможности упаковке, которая может использоваться вторично или использовать минимальную упаковку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43325" cy="2900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3821112" cy="2865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9750" y="4005263"/>
            <a:ext cx="8229600" cy="2592387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smtClean="0">
                <a:effectLst/>
                <a:latin typeface="Comic Sans MS" pitchFamily="66" charset="0"/>
              </a:rPr>
              <a:t>Обычный мусор, накопившись в определенных местах, разлагается и выделяет спирты и альдегиды, в результате чего эти летучие вещества попадают через подвалы в жилые дома, при этом там они концентрируются в 300-800 раз выше нормы.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effectLst/>
                <a:latin typeface="Comic Sans MS" pitchFamily="66" charset="0"/>
              </a:rPr>
              <a:t>В воздухе над свалкой в то же время образуются токсины, которые просочились через почву. По большей части это спирты  ( алиловый превышает предельно допустимую концентрацию в 600 раз, метиловый в 50 раз).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976938" cy="398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Прямоугольник 5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2349500"/>
            <a:ext cx="4464050" cy="172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Прямоугольник 26"/>
          <p:cNvSpPr>
            <a:spLocks noChangeArrowheads="1"/>
          </p:cNvSpPr>
          <p:nvPr/>
        </p:nvSpPr>
        <p:spPr bwMode="auto">
          <a:xfrm>
            <a:off x="1187450" y="404813"/>
            <a:ext cx="3419475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Алюминиевые банки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Пластиковая бутылка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Стеклянная бутылка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Листья, семена, веточки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Крупные ветки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Помет животных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Электрические батарейки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Железная арматура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Стекло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Обломки кирпича, бетона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Пищевые отходы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Газетная бумага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Бумага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Старая обувь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Доски со стройки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Картонные коробки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Автоаккумуляторы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Железные банки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Фольга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Электрические батарейки</a:t>
            </a:r>
            <a:endParaRPr lang="en-US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Резиновые покрышки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254500"/>
            <a:ext cx="3478213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3457575" cy="259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latin typeface="Comic Sans MS" pitchFamily="66" charset="0"/>
              </a:rPr>
              <a:t>Разложение мусора</a:t>
            </a:r>
          </a:p>
        </p:txBody>
      </p:sp>
      <p:pic>
        <p:nvPicPr>
          <p:cNvPr id="9219" name="Прямоугольник 10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82296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68487" y="3000219"/>
            <a:ext cx="8126606" cy="34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Утилизация мусора 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Одна из важнейших проблем современной цивилизации. Особенно тяжело утилизировать неорганизованно выброшенный мусор, так как помимо проблем, характерных для утилизации мусора вообще, возникает проблема сбора неорганизованно выброшенного мусора.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5110163" cy="304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C:\Documents and Settings\User\Рабочий стол\9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8229600" cy="2306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3933825"/>
            <a:ext cx="82073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</a:rPr>
              <a:t>Пока что человечество придумало три принципиально разных пути утилизации мусора: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</a:rPr>
              <a:t>1 - организация свалок,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</a:rPr>
              <a:t>2 – сжигание мусора,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C000"/>
                </a:solidFill>
              </a:rPr>
              <a:t>3 - вторичное использование отходов.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Однако ни один из них нельзя признать абсолютно приемлемым!!!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134</TotalTime>
  <Words>828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Круги</vt:lpstr>
      <vt:lpstr>Богородская ЦБС сектор краеведения</vt:lpstr>
      <vt:lpstr>Презентация PowerPoint</vt:lpstr>
      <vt:lpstr>Презентация PowerPoint</vt:lpstr>
      <vt:lpstr>Как обстоит дело в России</vt:lpstr>
      <vt:lpstr>Презентация PowerPoint</vt:lpstr>
      <vt:lpstr>Презентация PowerPoint</vt:lpstr>
      <vt:lpstr>Разложение мусора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Богородская ЦБС сектор краеведения</dc:title>
  <dc:creator>Admin</dc:creator>
  <cp:lastModifiedBy>Лавровский Сергей Владимирович</cp:lastModifiedBy>
  <cp:revision>9</cp:revision>
  <dcterms:created xsi:type="dcterms:W3CDTF">2013-10-25T11:38:40Z</dcterms:created>
  <dcterms:modified xsi:type="dcterms:W3CDTF">2015-02-13T12:00:49Z</dcterms:modified>
</cp:coreProperties>
</file>