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256" r:id="rId2"/>
    <p:sldId id="266" r:id="rId3"/>
    <p:sldId id="257" r:id="rId4"/>
    <p:sldId id="276" r:id="rId5"/>
    <p:sldId id="259" r:id="rId6"/>
    <p:sldId id="261" r:id="rId7"/>
    <p:sldId id="262" r:id="rId8"/>
    <p:sldId id="263" r:id="rId9"/>
    <p:sldId id="264" r:id="rId10"/>
    <p:sldId id="260" r:id="rId11"/>
    <p:sldId id="268" r:id="rId12"/>
    <p:sldId id="267" r:id="rId13"/>
    <p:sldId id="269" r:id="rId14"/>
    <p:sldId id="270" r:id="rId15"/>
    <p:sldId id="265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D330"/>
    <a:srgbClr val="00CC00"/>
    <a:srgbClr val="0C7CD2"/>
    <a:srgbClr val="1F7EE7"/>
    <a:srgbClr val="AE1517"/>
    <a:srgbClr val="CC0000"/>
    <a:srgbClr val="396115"/>
    <a:srgbClr val="4E6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>
        <p:scale>
          <a:sx n="98" d="100"/>
          <a:sy n="98" d="100"/>
        </p:scale>
        <p:origin x="-34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6B70-B22D-4E06-B2F7-3C0BC30DAEC5}" type="datetimeFigureOut">
              <a:rPr lang="ru-RU" smtClean="0"/>
              <a:pPr/>
              <a:t>06.03.2014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FD9F7-5EAF-4F2D-AF00-6DDE705328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45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 spd="med"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 spd="med"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 spd="med"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Text Box 22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45" name="Picture 21" descr="cvbtrhgh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396115"/>
                </a:solidFill>
              </a:rPr>
              <a:t>Page </a:t>
            </a:r>
            <a:fld id="{E948D11E-B10D-47C5-836D-6FB07E7FC7E9}" type="slidenum">
              <a:rPr lang="fr-FR" b="1">
                <a:solidFill>
                  <a:srgbClr val="396115"/>
                </a:solidFill>
              </a:rPr>
              <a:pPr/>
              <a:t>‹#›</a:t>
            </a:fld>
            <a:endParaRPr lang="fr-FR" b="1">
              <a:solidFill>
                <a:srgbClr val="39611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ld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2500298" y="142852"/>
            <a:ext cx="6151332" cy="714380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МКУК  «Подосиновская МБС»</a:t>
            </a:r>
            <a:b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Демьяновская городская библиотека - филиал </a:t>
            </a:r>
            <a:endParaRPr lang="ru-RU" sz="1800" b="1" dirty="0">
              <a:solidFill>
                <a:schemeClr val="accent2">
                  <a:lumMod val="75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1142984"/>
            <a:ext cx="6500858" cy="3929090"/>
          </a:xfrm>
          <a:prstGeom prst="rect">
            <a:avLst/>
          </a:prstGeom>
        </p:spPr>
        <p:txBody>
          <a:bodyPr wrap="square">
            <a:prstTxWarp prst="textCan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Умей украсить место, где жить душа велит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1934" y="600076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Демьяново, 2013</a:t>
            </a:r>
            <a:endParaRPr lang="ru-RU" b="1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0496" y="4929198"/>
            <a:ext cx="3286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организация волонтёрской работы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28860" y="214290"/>
            <a:ext cx="64294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ИТОГ АКЦИИ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12" y="1214422"/>
            <a:ext cx="5715000" cy="1357313"/>
          </a:xfrm>
          <a:prstGeom prst="roundRect">
            <a:avLst/>
          </a:prstGeom>
          <a:gradFill flip="none" rotWithShape="1">
            <a:gsLst>
              <a:gs pos="0">
                <a:srgbClr val="7DD330">
                  <a:tint val="66000"/>
                  <a:satMod val="160000"/>
                </a:srgbClr>
              </a:gs>
              <a:gs pos="50000">
                <a:srgbClr val="7DD330">
                  <a:tint val="44500"/>
                  <a:satMod val="160000"/>
                </a:srgbClr>
              </a:gs>
              <a:gs pos="100000">
                <a:srgbClr val="7DD33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Экологическая акция показывает, что любому из нас по силам принести реальную пользу своей малой родине, сделать её ещё более красивой, чистой и процветающей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14612" y="2928934"/>
            <a:ext cx="5715000" cy="1357313"/>
          </a:xfrm>
          <a:prstGeom prst="roundRect">
            <a:avLst/>
          </a:prstGeom>
          <a:gradFill flip="none" rotWithShape="1">
            <a:gsLst>
              <a:gs pos="0">
                <a:srgbClr val="7DD330">
                  <a:tint val="66000"/>
                  <a:satMod val="160000"/>
                </a:srgbClr>
              </a:gs>
              <a:gs pos="50000">
                <a:srgbClr val="7DD330">
                  <a:tint val="44500"/>
                  <a:satMod val="160000"/>
                </a:srgbClr>
              </a:gs>
              <a:gs pos="100000">
                <a:srgbClr val="7DD33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hangingPunct="0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Нам всем приятно жить в чистом поселке, поэтому экологические акции во всех отношениях нужное </a:t>
            </a:r>
          </a:p>
          <a:p>
            <a:pPr lvl="0" algn="ctr" eaLnBrk="0" hangingPunct="0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и полезное дело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86050" y="4643446"/>
            <a:ext cx="5715000" cy="1714503"/>
          </a:xfrm>
          <a:prstGeom prst="roundRect">
            <a:avLst/>
          </a:prstGeom>
          <a:gradFill flip="none" rotWithShape="1">
            <a:gsLst>
              <a:gs pos="0">
                <a:srgbClr val="7DD330">
                  <a:tint val="66000"/>
                  <a:satMod val="160000"/>
                </a:srgbClr>
              </a:gs>
              <a:gs pos="50000">
                <a:srgbClr val="7DD330">
                  <a:tint val="44500"/>
                  <a:satMod val="160000"/>
                </a:srgbClr>
              </a:gs>
              <a:gs pos="100000">
                <a:srgbClr val="7DD33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hangingPunct="0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Проведение подобных акций рассчитано на то, чтобы пробудить в каждом человеке желание способствовать охране окружающей среды, воспитывать в подрастающем поколении бережное и внимательное отношение к природе своей малой родины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P1080723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0298" y="1357298"/>
            <a:ext cx="3143272" cy="419102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500298" y="428604"/>
            <a:ext cx="607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Cambria Math" pitchFamily="18" charset="0"/>
              </a:rPr>
              <a:t>ВЕСЁЛЫЙ СУББОТНИК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Cambria Math" pitchFamily="18" charset="0"/>
            </a:endParaRPr>
          </a:p>
        </p:txBody>
      </p:sp>
      <p:pic>
        <p:nvPicPr>
          <p:cNvPr id="35842" name="Picture 2" descr="D:\волонтеры\P108072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5008" y="2143116"/>
            <a:ext cx="3036115" cy="40481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428860" y="274638"/>
            <a:ext cx="6429420" cy="136841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214290"/>
            <a:ext cx="64294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УКРАСИМ ПЛАНЕТУ ЦВЕТАМИ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P108083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0298" y="2214554"/>
            <a:ext cx="3018237" cy="40243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 descr="P1080826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8" y="2571744"/>
            <a:ext cx="3143273" cy="23574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1090359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71736" y="1285860"/>
            <a:ext cx="3500462" cy="26253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" name="Рисунок 2" descr="P1090363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2839" y="3486196"/>
            <a:ext cx="3810027" cy="2857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428860" y="0"/>
            <a:ext cx="65008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Cambria Math" pitchFamily="18" charset="0"/>
              </a:rPr>
              <a:t>СДЕЛАЕМ ПОСЁЛОК ЦВЕТУЩИМ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Cambria Math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акция Сделаем поселок чище и красивее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7422" y="1339438"/>
            <a:ext cx="3214710" cy="24110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 descr="P109013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8" y="1339438"/>
            <a:ext cx="3262335" cy="244675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Рисунок 3" descr="экологическая акция Сделаем поселок чище и красивее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9058" y="4071942"/>
            <a:ext cx="3476561" cy="260863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Прямоугольник 4"/>
          <p:cNvSpPr/>
          <p:nvPr/>
        </p:nvSpPr>
        <p:spPr>
          <a:xfrm>
            <a:off x="2643174" y="357166"/>
            <a:ext cx="607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Cambria Math" pitchFamily="18" charset="0"/>
              </a:rPr>
              <a:t>РАЗУКРАШКА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Cambria Math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357422" y="428604"/>
            <a:ext cx="6572296" cy="5940088"/>
          </a:xfrm>
          <a:prstGeom prst="rect">
            <a:avLst/>
          </a:prstGeom>
          <a:solidFill>
            <a:srgbClr val="71CECE"/>
          </a:solidFill>
          <a:ln w="38100">
            <a:solidFill>
              <a:srgbClr val="002060"/>
            </a:solidFill>
            <a:prstDash val="sys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Экология </a:t>
            </a:r>
          </a:p>
          <a:p>
            <a:pPr lvl="0" algn="r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Марк Львовский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Вот экология - модное слово,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Раньше природа не знала такого,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Банки, бутылки в кусты не бросали,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В реку отходы и нефть не сливали.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Крысы и мыши теперь процветают,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Ценные виды, увы, исчезают,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Кто сигаретой себя отравляет,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Кто-то наркотики употребляет.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Новый Чернобыль нам Дума готовит,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Если общественность не остановит!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Те, кто на свалках сжигают отходы,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Все отравляют, и воздух, и воду!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Наша планета пока что жива,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Но без защиты погибнет она!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Если ты хочешь, чтоб мир стал зеленым,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Не вырубайте березы и клены!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0"/>
            <a:ext cx="6072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  <a:ea typeface="Cambria Math" pitchFamily="18" charset="0"/>
              </a:rPr>
              <a:t>ДАВАЙТЕ ДРУЖИТЬ С ПРИРОДОЙ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  <a:ea typeface="Cambria Math" pitchFamily="18" charset="0"/>
            </a:endParaRPr>
          </a:p>
        </p:txBody>
      </p:sp>
      <p:pic>
        <p:nvPicPr>
          <p:cNvPr id="1026" name="Picture 2" descr="D:\Александра\акция плакаты мусор\Изображение 0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60" y="1357298"/>
            <a:ext cx="3429024" cy="257163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7" name="Picture 3" descr="D:\Александра\акция плакаты мусор\Изображение 01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6" y="3929066"/>
            <a:ext cx="3500462" cy="262520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6715140" y="1643050"/>
            <a:ext cx="1857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Готовим плакаты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Александра\плакаты развешивание\Изображение 02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3174" y="500042"/>
            <a:ext cx="2714644" cy="36197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1027" name="Picture 3" descr="D:\Александра\плакаты развешивание\Изображение 03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996" y="2143116"/>
            <a:ext cx="3053793" cy="40719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5572132" y="571480"/>
            <a:ext cx="33575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Раздаём листовки жителям посёлка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Александра\плакаты развешивание\Изображение 0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42713">
            <a:off x="4532625" y="471972"/>
            <a:ext cx="4285445" cy="32139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51" name="Picture 3" descr="D:\Александра\плакаты развешивание\Изображение 0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43745">
            <a:off x="2470050" y="3443877"/>
            <a:ext cx="4026158" cy="30194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6786578" y="4857760"/>
            <a:ext cx="2357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</a:rPr>
              <a:t>Развешиваем плакаты</a:t>
            </a:r>
            <a:endParaRPr lang="ru-RU" sz="24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Александра\плакаты развешивание\Изображение 04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60" y="500042"/>
            <a:ext cx="3214710" cy="24109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075" name="Picture 3" descr="D:\Александра\плакаты развешивание\Изображение 05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298" y="3694463"/>
            <a:ext cx="3643338" cy="273235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076" name="Picture 4" descr="D:\Александра\плакаты развешивание\Изображение 05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1928802"/>
            <a:ext cx="3000428" cy="22502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143636" y="428604"/>
            <a:ext cx="235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ambria" pitchFamily="18" charset="0"/>
              </a:rPr>
              <a:t>Готовые плакаты</a:t>
            </a:r>
            <a:endParaRPr lang="ru-RU" sz="2800" b="1" dirty="0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571868" y="0"/>
            <a:ext cx="4071934" cy="6858000"/>
          </a:xfrm>
          <a:prstGeom prst="rect">
            <a:avLst/>
          </a:prstGeom>
          <a:solidFill>
            <a:srgbClr val="D0DEEE"/>
          </a:solidFill>
          <a:ln w="38100">
            <a:solidFill>
              <a:srgbClr val="002060"/>
            </a:solidFill>
            <a:prstDash val="sys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Чтоб радость завтрашнего дня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Сумел ты ощутить.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Должна быть чистою Земля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небо чистым быть.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Землю эту, не щадя.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Терзал за веком век,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брал все только для себя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«Разумный» человек.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Сейчас же кинулись спасать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«Природную среду»,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почему ж так поздно мы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Почуяли беду?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Сквозь фабрик и заводов дым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Нам трудно разглядеть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те страданья, что Земле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Приходится терпеть.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Надолго ль хватит нам воды,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Коль растворен в ней яд?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Надолго ль хватит тех лесов.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Где топоры стучат?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Спасти поля, леса, луга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чистую гладь рек – всю Землю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Можешь только ты,</a:t>
            </a:r>
            <a:b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Разумный человек !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488" y="0"/>
            <a:ext cx="4786346" cy="6858000"/>
          </a:xfrm>
          <a:prstGeom prst="rect">
            <a:avLst/>
          </a:prstGeom>
          <a:solidFill>
            <a:srgbClr val="D0DEEE"/>
          </a:solidFill>
          <a:ln w="28575">
            <a:solidFill>
              <a:srgbClr val="002060"/>
            </a:solidFill>
            <a:prstDash val="sys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Нам жить в одной семье,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Нам петь в одном кругу,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Идти в одном строю,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Лететь в одном полете.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Давайте сохраним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Ромашку на лугу.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Кувшинку на реке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клюкву на болоте.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О, как природа-мать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Терпима и добра!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чтоб ее лихая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Участь не постигла.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Давайте сохраним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стрежнях – осетра.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Касатку в небесах,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таежных дебрях – тигра.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Коль суждено дышать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Нам воздухом одним.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Давайте-ка мы все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Навек объединимся.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Давайте наши души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Вместе сохраним,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Тогда мы на Земле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сами сохранимся!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214290"/>
            <a:ext cx="664373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АКТУАЛЬНОСТЬ АКЦИИ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2769" y="1841242"/>
            <a:ext cx="664373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4625" algn="just"/>
            <a:r>
              <a:rPr lang="ru-RU" sz="1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Э</a:t>
            </a:r>
            <a:r>
              <a:rPr lang="ru-RU" sz="16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кологическое образование и воспитание учащихся - это не дань моде, а веление времени, продиктованное самой жизнью: для того чтобы сегодня выжить и обеспечить существование человека в будущем, нынешнему поколению необходимо овладеть экологическими ценностями и в соответствии с ними строить свои взаимоотношения с окружающим миром. </a:t>
            </a:r>
          </a:p>
          <a:p>
            <a:pPr indent="174625" algn="just"/>
            <a:r>
              <a:rPr lang="ru-RU" sz="1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Э</a:t>
            </a:r>
            <a:r>
              <a:rPr lang="ru-RU" sz="16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кологическое образование и воспитание экологической культуры подрастающего поколения становится одной из главных задач, стоящих перед обществом. Чтобы избежать неблагоприятного влияния на экологию, чтобы не делать экологических ошибок, не создавать ситуаций, опасных для здоровья и жизни, современный человек должен обладать элементарными экологическими знаниями и новым экологическим типом мышления. Государство одним из приоритетных направлений ставит вопрос об охране окружающей среды. </a:t>
            </a:r>
          </a:p>
          <a:p>
            <a:pPr indent="174625" algn="just"/>
            <a:r>
              <a:rPr lang="ru-RU" sz="1600" b="1" dirty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Э</a:t>
            </a:r>
            <a:r>
              <a:rPr lang="ru-RU" sz="16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кологическая грамотность, бережное и любовное отношение к природе стали аналогом выживания человека на нашей планете, поэтому экологическое образование - актуальная и главная</a:t>
            </a:r>
            <a:r>
              <a:rPr lang="en-US" sz="16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задача.</a:t>
            </a:r>
            <a:r>
              <a:rPr lang="ru-RU" sz="16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ru-RU" sz="16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/>
            </a:r>
            <a:br>
              <a:rPr lang="ru-RU" sz="1600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</a:br>
            <a:endParaRPr lang="ru-RU" sz="1600" dirty="0">
              <a:solidFill>
                <a:srgbClr val="002060"/>
              </a:solidFill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		ЦЕЛЬ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1600200"/>
            <a:ext cx="6480720" cy="4525963"/>
          </a:xfr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ru-RU" sz="1800" b="1" kern="1200" dirty="0">
                <a:solidFill>
                  <a:srgbClr val="002060"/>
                </a:solidFill>
              </a:rPr>
              <a:t>Поддержка общественно значимой деятельности волонтерского объединения, направленной </a:t>
            </a:r>
            <a:r>
              <a:rPr lang="ru-RU" sz="1800" b="1" kern="1200" dirty="0" smtClean="0">
                <a:solidFill>
                  <a:srgbClr val="002060"/>
                </a:solidFill>
              </a:rPr>
              <a:t>на </a:t>
            </a:r>
            <a:r>
              <a:rPr lang="ru-RU" sz="1800" b="1" kern="1200" dirty="0">
                <a:solidFill>
                  <a:srgbClr val="002060"/>
                </a:solidFill>
              </a:rPr>
              <a:t>формирование у подростков экологической культуры и культуры </a:t>
            </a:r>
            <a:r>
              <a:rPr lang="ru-RU" sz="1800" b="1" kern="1200" dirty="0" err="1">
                <a:solidFill>
                  <a:srgbClr val="002060"/>
                </a:solidFill>
              </a:rPr>
              <a:t>природолюбия</a:t>
            </a:r>
            <a:r>
              <a:rPr lang="ru-RU" sz="1800" b="1" kern="1200" dirty="0">
                <a:solidFill>
                  <a:srgbClr val="002060"/>
                </a:solidFill>
              </a:rPr>
              <a:t>, активной гражданской </a:t>
            </a:r>
            <a:r>
              <a:rPr lang="ru-RU" sz="1800" b="1" kern="1200" dirty="0" smtClean="0">
                <a:solidFill>
                  <a:srgbClr val="002060"/>
                </a:solidFill>
              </a:rPr>
              <a:t>и </a:t>
            </a:r>
            <a:r>
              <a:rPr lang="ru-RU" sz="1800" b="1" kern="1200" dirty="0">
                <a:solidFill>
                  <a:srgbClr val="002060"/>
                </a:solidFill>
              </a:rPr>
              <a:t>жизненной позиции по отношению </a:t>
            </a:r>
            <a:r>
              <a:rPr lang="ru-RU" sz="1800" b="1" kern="1200" dirty="0" smtClean="0">
                <a:solidFill>
                  <a:srgbClr val="002060"/>
                </a:solidFill>
              </a:rPr>
              <a:t>к </a:t>
            </a:r>
            <a:r>
              <a:rPr lang="ru-RU" sz="1800" b="1" kern="1200" dirty="0">
                <a:solidFill>
                  <a:srgbClr val="002060"/>
                </a:solidFill>
              </a:rPr>
              <a:t>природной среде.</a:t>
            </a:r>
          </a:p>
          <a:p>
            <a:pPr marL="0" indent="174625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02382" y="3501008"/>
            <a:ext cx="63367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itchFamily="34" charset="0"/>
              <a:buChar char="•"/>
            </a:pP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Развитие интереса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и 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желания у подрастающего поколения сохранять и приумножать природные богатства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России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55776" y="4616261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Духовно-нравственное </a:t>
            </a:r>
            <a:r>
              <a:rPr lang="ru-RU" b="1" dirty="0">
                <a:solidFill>
                  <a:srgbClr val="002060"/>
                </a:solidFill>
                <a:latin typeface="Arial"/>
                <a:cs typeface="Arial"/>
              </a:rPr>
              <a:t>становление </a:t>
            </a:r>
            <a:r>
              <a:rPr lang="ru-RU" b="1" dirty="0" smtClean="0">
                <a:solidFill>
                  <a:srgbClr val="002060"/>
                </a:solidFill>
                <a:latin typeface="Arial"/>
                <a:cs typeface="Arial"/>
              </a:rPr>
              <a:t>молодежи.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709078"/>
      </p:ext>
    </p:extLst>
  </p:cSld>
  <p:clrMapOvr>
    <a:masterClrMapping/>
  </p:clrMapOvr>
  <p:transition spd="med">
    <p:cover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357422" y="1071546"/>
            <a:ext cx="6500842" cy="1143008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популяризация экологии и привлечение внимания населения к проблеме охраны окружающей среды и безопасности жизни</a:t>
            </a:r>
          </a:p>
        </p:txBody>
      </p:sp>
      <p:sp>
        <p:nvSpPr>
          <p:cNvPr id="5" name="Овал 4"/>
          <p:cNvSpPr/>
          <p:nvPr/>
        </p:nvSpPr>
        <p:spPr>
          <a:xfrm>
            <a:off x="2428860" y="5143512"/>
            <a:ext cx="6572296" cy="1000123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hangingPunct="0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агитация и пропаганда природоохранной деятельности, рационального природопользования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2500298" y="2357430"/>
            <a:ext cx="6429388" cy="1071561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hangingPunct="0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привлечение подрастающего поколения </a:t>
            </a:r>
          </a:p>
          <a:p>
            <a:pPr lvl="0" algn="ctr" eaLnBrk="0" hangingPunct="0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к проблемах охраны природы</a:t>
            </a:r>
          </a:p>
        </p:txBody>
      </p:sp>
      <p:sp>
        <p:nvSpPr>
          <p:cNvPr id="8" name="Овал 7"/>
          <p:cNvSpPr/>
          <p:nvPr/>
        </p:nvSpPr>
        <p:spPr>
          <a:xfrm>
            <a:off x="2357422" y="3786190"/>
            <a:ext cx="6572264" cy="1071561"/>
          </a:xfrm>
          <a:prstGeom prst="ellipse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accent1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0" hangingPunct="0"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mbria Math" pitchFamily="18" charset="0"/>
                <a:ea typeface="Cambria Math" pitchFamily="18" charset="0"/>
                <a:cs typeface="Arial" pitchFamily="34" charset="0"/>
              </a:rPr>
              <a:t>защита зеленых насаждений , природных зон посёлка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500430" y="142852"/>
            <a:ext cx="42883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ЗАДАЧИ АКЦИИ</a:t>
            </a:r>
            <a:endParaRPr lang="ru-RU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357166"/>
            <a:ext cx="64294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УЧАСТНИКИ АКЦИИ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357422" y="1571612"/>
            <a:ext cx="6607066" cy="44291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800" b="1" i="0" u="none" strike="noStrike" kern="0" cap="none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+mn-cs"/>
              </a:rPr>
              <a:t>Волонтеры объединений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0" cap="none" normalizeH="0" baseline="0" noProof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+mn-cs"/>
              </a:rPr>
              <a:t>   «По зову сердца»  «Мы – вместе»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800" b="1" i="0" u="none" strike="noStrike" kern="0" cap="none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+mn-cs"/>
              </a:rPr>
              <a:t>Работники библиотеки: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0" cap="none" spc="-150" normalizeH="0" baseline="0" noProof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+mn-cs"/>
              </a:rPr>
              <a:t>    Алыпова Анастасия</a:t>
            </a:r>
            <a:r>
              <a:rPr kumimoji="0" lang="ru-RU" sz="2800" b="1" i="0" u="none" strike="noStrike" kern="0" cap="none" spc="-150" normalizeH="0" noProof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+mn-cs"/>
              </a:rPr>
              <a:t> Валерьевна,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0" cap="none" spc="-150" normalizeH="0" noProof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+mn-cs"/>
              </a:rPr>
              <a:t>    Дерябина Оксана Николаевна,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0" cap="none" spc="-150" normalizeH="0" noProof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cs typeface="+mn-cs"/>
              </a:rPr>
              <a:t>    Гайдук Александра Александровна</a:t>
            </a:r>
            <a:endParaRPr kumimoji="0" lang="ru-RU" sz="2800" b="1" i="0" u="none" strike="noStrike" kern="0" cap="none" spc="-150" normalizeH="0" baseline="0" noProof="0" dirty="0" smtClean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800" b="1" kern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+mn-cs"/>
              </a:rPr>
              <a:t>Жители поселка Демьянова</a:t>
            </a:r>
            <a:endParaRPr kumimoji="0" lang="ru-RU" sz="2800" b="1" i="0" u="none" strike="noStrike" kern="0" cap="none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357422" y="214290"/>
            <a:ext cx="6357982" cy="1399032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ПРОЦЕСС РЕАЛИЗАЦИИ АКЦИИ</a:t>
            </a:r>
            <a:endParaRPr kumimoji="0" lang="ru-RU" sz="3600" b="1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1714488"/>
            <a:ext cx="650084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ПОДГОТОВИТЕЛЬНЫЙ ЭТАП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середина марта – середина апреля</a:t>
            </a:r>
            <a:endParaRPr lang="ru-RU" sz="32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определили содержание и структуру предстоящей акции;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подобрали информацию в Интернете и литературе для оформления плакатов и листовок, сценария;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составили сценарий мероприятия;</a:t>
            </a:r>
          </a:p>
          <a:p>
            <a:pPr marL="342900" indent="-288000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выбрали места для уборки мусора, посадки цветов, разукрашивания детской площадки;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создали и выпустили листовки на экологическую тему;</a:t>
            </a:r>
          </a:p>
          <a:p>
            <a:pPr>
              <a:buFont typeface="Wingdings" pitchFamily="2" charset="2"/>
              <a:buChar char="Ø"/>
            </a:pPr>
            <a:r>
              <a:rPr lang="ru-RU" sz="18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 Math" pitchFamily="18" charset="0"/>
                <a:ea typeface="Cambria Math" pitchFamily="18" charset="0"/>
              </a:rPr>
              <a:t> рисовали плакаты «Природа просит помощи» и «Сделаем поселок чистым»;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сфотографировали места скопления мусора.</a:t>
            </a:r>
          </a:p>
          <a:p>
            <a:pPr>
              <a:buFont typeface="Wingdings" pitchFamily="2" charset="2"/>
              <a:buChar char="Ø"/>
            </a:pPr>
            <a:endParaRPr lang="ru-RU" sz="18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00298" y="500042"/>
            <a:ext cx="6257940" cy="1018366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Cambria Math" pitchFamily="18" charset="0"/>
                <a:ea typeface="Cambria Math" pitchFamily="18" charset="0"/>
                <a:cs typeface="+mj-cs"/>
              </a:rPr>
              <a:t>ОСНОВНОЙ ЭТАП</a:t>
            </a:r>
            <a:endParaRPr kumimoji="0" lang="ru-RU" sz="4800" b="1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Cambria Math" pitchFamily="18" charset="0"/>
              <a:ea typeface="Cambria Math" pitchFamily="18" charset="0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1857364"/>
            <a:ext cx="658995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23.04.2013 г.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Акция «Весёлый субботник».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Прибирали территорию у городской библиотеки.</a:t>
            </a: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</a:endParaRPr>
          </a:p>
          <a:p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08.05.2913 г.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Акция «Украсим планету цветами». 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Посадили цветы у городской библиотеки.</a:t>
            </a: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</a:endParaRPr>
          </a:p>
          <a:p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14.06.2013 г.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 «Акция «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Разукрашка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».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Украшали и красили площадки в детском саду «Сказка».</a:t>
            </a: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</a:endParaRPr>
          </a:p>
          <a:p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16. 10. 2013 г. 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Акция «Сделаем посёлок цветущим».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Красили клумбы у библиотеки.</a:t>
            </a: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</a:endParaRPr>
          </a:p>
          <a:p>
            <a:r>
              <a:rPr lang="ru-RU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29.10.2013 г.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rPr>
              <a:t> Акция «Давайте дружить с природой». Рисовали плакаты, листовки для привлечения внимания жителей посёлка к уборке мусора.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428860" y="214290"/>
            <a:ext cx="6429420" cy="1285884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50" normalizeH="0" baseline="0" noProof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Заключительный этап</a:t>
            </a:r>
            <a:endParaRPr kumimoji="0" lang="ru-RU" sz="4000" b="1" i="0" u="none" strike="noStrike" kern="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423163" y="2492896"/>
            <a:ext cx="6286544" cy="2795202"/>
          </a:xfrm>
          <a:prstGeom prst="rect">
            <a:avLst/>
          </a:prstGeom>
        </p:spPr>
        <p:txBody>
          <a:bodyPr/>
          <a:lstStyle/>
          <a:p>
            <a:pPr marR="0" lvl="0" indent="174625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-15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Участники волонтёрских</a:t>
            </a:r>
            <a:r>
              <a:rPr kumimoji="0" lang="ru-RU" sz="2800" b="1" i="0" u="none" strike="noStrike" kern="0" cap="none" spc="-150" normalizeH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800" b="1" i="0" u="none" strike="noStrike" kern="0" cap="none" spc="0" normalizeH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объединений</a:t>
            </a:r>
            <a:r>
              <a:rPr kumimoji="0" lang="ru-RU" sz="2800" b="1" i="0" u="none" strike="noStrike" kern="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рассказали о своём участии в акциях, поделились своими впечатлениями, представили фотографии, сделали презентацию «Умей украсить</a:t>
            </a:r>
            <a:r>
              <a:rPr kumimoji="0" lang="ru-RU" sz="2800" b="1" i="0" u="none" strike="noStrike" kern="0" cap="none" spc="0" normalizeH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 место, где жить душа велит».</a:t>
            </a:r>
            <a:endParaRPr kumimoji="0" lang="ru-RU" sz="2800" b="1" i="0" u="none" strike="noStrike" kern="0" cap="none" spc="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595</Words>
  <Application>Microsoft Office PowerPoint</Application>
  <PresentationFormat>Экран (4:3)</PresentationFormat>
  <Paragraphs>85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Modèle par défaut</vt:lpstr>
      <vt:lpstr>МКУК  «Подосиновская МБС» Демьяновская городская библиотека - филиал </vt:lpstr>
      <vt:lpstr>Презентация PowerPoint</vt:lpstr>
      <vt:lpstr>Презентация PowerPoint</vt:lpstr>
      <vt:lpstr>  ЦЕЛЬ АКЦИИ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2014-03-06T15:33:48Z</dcterms:created>
  <dcterms:modified xsi:type="dcterms:W3CDTF">2014-03-06T15:33:53Z</dcterms:modified>
</cp:coreProperties>
</file>