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22"/>
  </p:notesMasterIdLst>
  <p:sldIdLst>
    <p:sldId id="256" r:id="rId2"/>
    <p:sldId id="266" r:id="rId3"/>
    <p:sldId id="257" r:id="rId4"/>
    <p:sldId id="276" r:id="rId5"/>
    <p:sldId id="259" r:id="rId6"/>
    <p:sldId id="261" r:id="rId7"/>
    <p:sldId id="262" r:id="rId8"/>
    <p:sldId id="263" r:id="rId9"/>
    <p:sldId id="264" r:id="rId10"/>
    <p:sldId id="260" r:id="rId11"/>
    <p:sldId id="268" r:id="rId12"/>
    <p:sldId id="267" r:id="rId13"/>
    <p:sldId id="269" r:id="rId14"/>
    <p:sldId id="270" r:id="rId15"/>
    <p:sldId id="265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DD330"/>
    <a:srgbClr val="00CC00"/>
    <a:srgbClr val="0C7CD2"/>
    <a:srgbClr val="1F7EE7"/>
    <a:srgbClr val="AE1517"/>
    <a:srgbClr val="CC0000"/>
    <a:srgbClr val="396115"/>
    <a:srgbClr val="4E6A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69" autoAdjust="0"/>
    <p:restoredTop sz="94660"/>
  </p:normalViewPr>
  <p:slideViewPr>
    <p:cSldViewPr>
      <p:cViewPr>
        <p:scale>
          <a:sx n="98" d="100"/>
          <a:sy n="98" d="100"/>
        </p:scale>
        <p:origin x="-342" y="-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726B70-B22D-4E06-B2F7-3C0BC30DAEC5}" type="datetimeFigureOut">
              <a:rPr lang="ru-RU" smtClean="0"/>
              <a:pPr/>
              <a:t>06.03.2014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4FD9F7-5EAF-4F2D-AF00-6DDE705328E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30453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</p:cSld>
  <p:clrMapOvr>
    <a:masterClrMapping/>
  </p:clrMapOvr>
  <p:transition spd="med">
    <p:cover dir="l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ransition spd="med">
    <p:cover dir="l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ransition spd="med">
    <p:cover dir="l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ransition spd="med">
    <p:cover dir="l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p:transition spd="med">
    <p:cover dir="l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ransition spd="med">
    <p:cover dir="l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ransition spd="med">
    <p:cover dir="l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</p:cSld>
  <p:clrMapOvr>
    <a:masterClrMapping/>
  </p:clrMapOvr>
  <p:transition spd="med">
    <p:cover dir="l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cover dir="l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p:transition spd="med">
    <p:cover dir="l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p:transition spd="med">
    <p:cover dir="l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hyperlink" Target="http://www.powerpointstyles.com/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6" name="Text Box 22"/>
          <p:cNvSpPr txBox="1">
            <a:spLocks noChangeArrowheads="1"/>
          </p:cNvSpPr>
          <p:nvPr userDrawn="1"/>
        </p:nvSpPr>
        <p:spPr bwMode="auto">
          <a:xfrm>
            <a:off x="3348038" y="6237288"/>
            <a:ext cx="2990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>
                <a:hlinkClick r:id="rId13"/>
              </a:rPr>
              <a:t>Free Powerpoint Templates</a:t>
            </a:r>
            <a:endParaRPr lang="fr-FR"/>
          </a:p>
        </p:txBody>
      </p:sp>
      <p:pic>
        <p:nvPicPr>
          <p:cNvPr id="1045" name="Picture 21" descr="cvbtrhghg"/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032" name="Text Box 8"/>
          <p:cNvSpPr txBox="1">
            <a:spLocks noChangeArrowheads="1"/>
          </p:cNvSpPr>
          <p:nvPr userDrawn="1"/>
        </p:nvSpPr>
        <p:spPr bwMode="auto">
          <a:xfrm>
            <a:off x="7962900" y="6375400"/>
            <a:ext cx="1073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b="1">
                <a:solidFill>
                  <a:srgbClr val="396115"/>
                </a:solidFill>
              </a:rPr>
              <a:t>Page </a:t>
            </a:r>
            <a:fld id="{E948D11E-B10D-47C5-836D-6FB07E7FC7E9}" type="slidenum">
              <a:rPr lang="fr-FR" b="1">
                <a:solidFill>
                  <a:srgbClr val="396115"/>
                </a:solidFill>
              </a:rPr>
              <a:pPr/>
              <a:t>‹#›</a:t>
            </a:fld>
            <a:endParaRPr lang="fr-FR" b="1">
              <a:solidFill>
                <a:srgbClr val="396115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cover dir="ld"/>
  </p:transition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9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ctrTitle"/>
          </p:nvPr>
        </p:nvSpPr>
        <p:spPr>
          <a:xfrm>
            <a:off x="2500298" y="142852"/>
            <a:ext cx="6151332" cy="714380"/>
          </a:xfrm>
        </p:spPr>
        <p:txBody>
          <a:bodyPr>
            <a:noAutofit/>
          </a:bodyPr>
          <a:lstStyle/>
          <a:p>
            <a:r>
              <a:rPr lang="ru-RU" sz="1800" b="1" dirty="0" smtClean="0">
                <a:solidFill>
                  <a:schemeClr val="accent2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МКУК  «Подосиновская МБС»</a:t>
            </a:r>
            <a:br>
              <a:rPr lang="ru-RU" sz="1800" b="1" dirty="0" smtClean="0">
                <a:solidFill>
                  <a:schemeClr val="accent2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</a:br>
            <a:r>
              <a:rPr lang="ru-RU" sz="1800" b="1" dirty="0" smtClean="0">
                <a:solidFill>
                  <a:schemeClr val="accent2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Демьяновская городская библиотека - филиал </a:t>
            </a:r>
            <a:endParaRPr lang="ru-RU" sz="1800" b="1" dirty="0">
              <a:solidFill>
                <a:schemeClr val="accent2">
                  <a:lumMod val="75000"/>
                </a:schemeClr>
              </a:solidFill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428860" y="1142984"/>
            <a:ext cx="6500858" cy="3929090"/>
          </a:xfrm>
          <a:prstGeom prst="rect">
            <a:avLst/>
          </a:prstGeom>
        </p:spPr>
        <p:txBody>
          <a:bodyPr wrap="square">
            <a:prstTxWarp prst="textCanUp">
              <a:avLst/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6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Умей украсить место, где жить душа велит</a:t>
            </a:r>
            <a:endParaRPr lang="ru-RU" sz="6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071934" y="6000768"/>
            <a:ext cx="30003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Демьяново, 2013</a:t>
            </a:r>
            <a:endParaRPr lang="ru-RU" b="1" dirty="0">
              <a:solidFill>
                <a:srgbClr val="002060"/>
              </a:solidFill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000496" y="4929198"/>
            <a:ext cx="32861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70C0"/>
                </a:solidFill>
              </a:rPr>
              <a:t>организация волонтёрской работы</a:t>
            </a:r>
            <a:endParaRPr lang="ru-RU" sz="20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 spd="med">
    <p:cover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9" grpId="0"/>
      <p:bldP spid="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428860" y="214290"/>
            <a:ext cx="642942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ИТОГ АКЦИИ</a:t>
            </a:r>
            <a:endParaRPr lang="ru-RU" sz="4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714612" y="1214422"/>
            <a:ext cx="5715000" cy="1357313"/>
          </a:xfrm>
          <a:prstGeom prst="roundRect">
            <a:avLst/>
          </a:prstGeom>
          <a:gradFill flip="none" rotWithShape="1">
            <a:gsLst>
              <a:gs pos="0">
                <a:srgbClr val="7DD330">
                  <a:tint val="66000"/>
                  <a:satMod val="160000"/>
                </a:srgbClr>
              </a:gs>
              <a:gs pos="50000">
                <a:srgbClr val="7DD330">
                  <a:tint val="44500"/>
                  <a:satMod val="160000"/>
                </a:srgbClr>
              </a:gs>
              <a:gs pos="100000">
                <a:srgbClr val="7DD330">
                  <a:tint val="23500"/>
                  <a:satMod val="160000"/>
                </a:srgb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algn="ctr">
              <a:tabLst>
                <a:tab pos="457200" algn="l"/>
              </a:tabLs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mbria Math" pitchFamily="18" charset="0"/>
                <a:ea typeface="Cambria Math" pitchFamily="18" charset="0"/>
                <a:cs typeface="Arial" pitchFamily="34" charset="0"/>
              </a:rPr>
              <a:t>Экологическая акция показывает, что любому из нас по силам принести реальную пользу своей малой родине, сделать её ещё более красивой, чистой и процветающей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714612" y="2928934"/>
            <a:ext cx="5715000" cy="1357313"/>
          </a:xfrm>
          <a:prstGeom prst="roundRect">
            <a:avLst/>
          </a:prstGeom>
          <a:gradFill flip="none" rotWithShape="1">
            <a:gsLst>
              <a:gs pos="0">
                <a:srgbClr val="7DD330">
                  <a:tint val="66000"/>
                  <a:satMod val="160000"/>
                </a:srgbClr>
              </a:gs>
              <a:gs pos="50000">
                <a:srgbClr val="7DD330">
                  <a:tint val="44500"/>
                  <a:satMod val="160000"/>
                </a:srgbClr>
              </a:gs>
              <a:gs pos="100000">
                <a:srgbClr val="7DD330">
                  <a:tint val="23500"/>
                  <a:satMod val="160000"/>
                </a:srgb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algn="ctr" eaLnBrk="0" hangingPunct="0">
              <a:tabLst>
                <a:tab pos="457200" algn="l"/>
              </a:tabLs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mbria Math" pitchFamily="18" charset="0"/>
                <a:ea typeface="Cambria Math" pitchFamily="18" charset="0"/>
                <a:cs typeface="Arial" pitchFamily="34" charset="0"/>
              </a:rPr>
              <a:t>Нам всем приятно жить в чистом поселке, поэтому экологические акции во всех отношениях нужное </a:t>
            </a:r>
          </a:p>
          <a:p>
            <a:pPr lvl="0" algn="ctr" eaLnBrk="0" hangingPunct="0">
              <a:tabLst>
                <a:tab pos="457200" algn="l"/>
              </a:tabLs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mbria Math" pitchFamily="18" charset="0"/>
                <a:ea typeface="Cambria Math" pitchFamily="18" charset="0"/>
                <a:cs typeface="Arial" pitchFamily="34" charset="0"/>
              </a:rPr>
              <a:t>и полезное дело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786050" y="4643446"/>
            <a:ext cx="5715000" cy="1714503"/>
          </a:xfrm>
          <a:prstGeom prst="roundRect">
            <a:avLst/>
          </a:prstGeom>
          <a:gradFill flip="none" rotWithShape="1">
            <a:gsLst>
              <a:gs pos="0">
                <a:srgbClr val="7DD330">
                  <a:tint val="66000"/>
                  <a:satMod val="160000"/>
                </a:srgbClr>
              </a:gs>
              <a:gs pos="50000">
                <a:srgbClr val="7DD330">
                  <a:tint val="44500"/>
                  <a:satMod val="160000"/>
                </a:srgbClr>
              </a:gs>
              <a:gs pos="100000">
                <a:srgbClr val="7DD330">
                  <a:tint val="23500"/>
                  <a:satMod val="160000"/>
                </a:srgb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algn="ctr" eaLnBrk="0" hangingPunct="0">
              <a:tabLst>
                <a:tab pos="457200" algn="l"/>
              </a:tabLs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mbria Math" pitchFamily="18" charset="0"/>
                <a:ea typeface="Cambria Math" pitchFamily="18" charset="0"/>
                <a:cs typeface="Arial" pitchFamily="34" charset="0"/>
              </a:rPr>
              <a:t>Проведение подобных акций рассчитано на то, чтобы пробудить в каждом человеке желание способствовать охране окружающей среды, воспитывать в подрастающем поколении бережное и внимательное отношение к природе своей малой родины</a:t>
            </a:r>
          </a:p>
        </p:txBody>
      </p:sp>
    </p:spTree>
  </p:cSld>
  <p:clrMapOvr>
    <a:masterClrMapping/>
  </p:clrMapOvr>
  <p:transition spd="med">
    <p:cover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5" grpId="0" animBg="1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Содержимое 3" descr="P1080723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00298" y="1357298"/>
            <a:ext cx="3143272" cy="4191029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4" name="Прямоугольник 3"/>
          <p:cNvSpPr/>
          <p:nvPr/>
        </p:nvSpPr>
        <p:spPr>
          <a:xfrm>
            <a:off x="2500298" y="428604"/>
            <a:ext cx="607223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ea typeface="Cambria Math" pitchFamily="18" charset="0"/>
              </a:rPr>
              <a:t>ВЕСЁЛЫЙ СУББОТНИК</a:t>
            </a:r>
            <a:endParaRPr lang="ru-RU" sz="3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j-lt"/>
              <a:ea typeface="Cambria Math" pitchFamily="18" charset="0"/>
            </a:endParaRPr>
          </a:p>
        </p:txBody>
      </p:sp>
      <p:pic>
        <p:nvPicPr>
          <p:cNvPr id="35842" name="Picture 2" descr="D:\волонтеры\P1080725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715008" y="2143116"/>
            <a:ext cx="3036115" cy="4048153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  <p:transition spd="med">
    <p:cover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5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2428860" y="274638"/>
            <a:ext cx="6429420" cy="1368412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44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428860" y="214290"/>
            <a:ext cx="6429420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УКРАСИМ ПЛАНЕТУ ЦВЕТАМИ</a:t>
            </a:r>
            <a:endParaRPr lang="ru-RU" sz="4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4" name="Рисунок 3" descr="P1080830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00298" y="2214554"/>
            <a:ext cx="3018237" cy="402431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5" name="Рисунок 4" descr="P1080826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15008" y="2571744"/>
            <a:ext cx="3143273" cy="235745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  <p:transition spd="med">
    <p:cover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P1090359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71736" y="1285860"/>
            <a:ext cx="3500462" cy="2625347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3" name="Рисунок 2" descr="P1090363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02839" y="3486196"/>
            <a:ext cx="3810027" cy="285752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4" name="Прямоугольник 3"/>
          <p:cNvSpPr/>
          <p:nvPr/>
        </p:nvSpPr>
        <p:spPr>
          <a:xfrm>
            <a:off x="2428860" y="0"/>
            <a:ext cx="650085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ea typeface="Cambria Math" pitchFamily="18" charset="0"/>
              </a:rPr>
              <a:t>СДЕЛАЕМ ПОСЁЛОК ЦВЕТУЩИМ</a:t>
            </a:r>
            <a:endParaRPr lang="ru-RU" sz="32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j-lt"/>
              <a:ea typeface="Cambria Math" pitchFamily="18" charset="0"/>
            </a:endParaRPr>
          </a:p>
        </p:txBody>
      </p:sp>
    </p:spTree>
  </p:cSld>
  <p:clrMapOvr>
    <a:masterClrMapping/>
  </p:clrMapOvr>
  <p:transition spd="med">
    <p:cover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акция Сделаем поселок чище и красивее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57422" y="1339438"/>
            <a:ext cx="3214710" cy="2411033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3" name="Рисунок 2" descr="P1090137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15008" y="1339438"/>
            <a:ext cx="3262335" cy="2446751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4" name="Рисунок 3" descr="экологическая акция Сделаем поселок чище и красивее.jp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29058" y="4071942"/>
            <a:ext cx="3476561" cy="2608632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5" name="Прямоугольник 4"/>
          <p:cNvSpPr/>
          <p:nvPr/>
        </p:nvSpPr>
        <p:spPr>
          <a:xfrm>
            <a:off x="2643174" y="357166"/>
            <a:ext cx="607223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ea typeface="Cambria Math" pitchFamily="18" charset="0"/>
              </a:rPr>
              <a:t>РАЗУКРАШКА</a:t>
            </a:r>
            <a:endParaRPr lang="ru-RU" sz="3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j-lt"/>
              <a:ea typeface="Cambria Math" pitchFamily="18" charset="0"/>
            </a:endParaRPr>
          </a:p>
        </p:txBody>
      </p:sp>
    </p:spTree>
  </p:cSld>
  <p:clrMapOvr>
    <a:masterClrMapping/>
  </p:clrMapOvr>
  <p:transition spd="med">
    <p:cover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2357422" y="428604"/>
            <a:ext cx="6572296" cy="5940088"/>
          </a:xfrm>
          <a:prstGeom prst="rect">
            <a:avLst/>
          </a:prstGeom>
          <a:solidFill>
            <a:srgbClr val="71CECE"/>
          </a:solidFill>
          <a:ln w="38100">
            <a:solidFill>
              <a:srgbClr val="002060"/>
            </a:solidFill>
            <a:prstDash val="sysDash"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/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mbria Math" pitchFamily="18" charset="0"/>
                <a:ea typeface="Cambria Math" pitchFamily="18" charset="0"/>
                <a:cs typeface="Arial" pitchFamily="34" charset="0"/>
              </a:rPr>
              <a:t>Экология </a:t>
            </a:r>
          </a:p>
          <a:p>
            <a:pPr lvl="0" algn="r"/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mbria Math" pitchFamily="18" charset="0"/>
                <a:ea typeface="Cambria Math" pitchFamily="18" charset="0"/>
                <a:cs typeface="Arial" pitchFamily="34" charset="0"/>
              </a:rPr>
              <a:t>Марк Львовский 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 Math" pitchFamily="18" charset="0"/>
              <a:ea typeface="Cambria Math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mbria Math" pitchFamily="18" charset="0"/>
                <a:ea typeface="Cambria Math" pitchFamily="18" charset="0"/>
                <a:cs typeface="Arial" pitchFamily="34" charset="0"/>
              </a:rPr>
              <a:t>Вот экология - модное слово,</a:t>
            </a:r>
            <a:b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mbria Math" pitchFamily="18" charset="0"/>
                <a:ea typeface="Cambria Math" pitchFamily="18" charset="0"/>
                <a:cs typeface="Arial" pitchFamily="34" charset="0"/>
              </a:rPr>
            </a:b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mbria Math" pitchFamily="18" charset="0"/>
                <a:ea typeface="Cambria Math" pitchFamily="18" charset="0"/>
                <a:cs typeface="Arial" pitchFamily="34" charset="0"/>
              </a:rPr>
              <a:t>Раньше природа не знала такого,</a:t>
            </a:r>
            <a:b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mbria Math" pitchFamily="18" charset="0"/>
                <a:ea typeface="Cambria Math" pitchFamily="18" charset="0"/>
                <a:cs typeface="Arial" pitchFamily="34" charset="0"/>
              </a:rPr>
            </a:b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mbria Math" pitchFamily="18" charset="0"/>
                <a:ea typeface="Cambria Math" pitchFamily="18" charset="0"/>
                <a:cs typeface="Arial" pitchFamily="34" charset="0"/>
              </a:rPr>
              <a:t>Банки, бутылки в кусты не бросали,</a:t>
            </a:r>
            <a:b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mbria Math" pitchFamily="18" charset="0"/>
                <a:ea typeface="Cambria Math" pitchFamily="18" charset="0"/>
                <a:cs typeface="Arial" pitchFamily="34" charset="0"/>
              </a:rPr>
            </a:b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mbria Math" pitchFamily="18" charset="0"/>
                <a:ea typeface="Cambria Math" pitchFamily="18" charset="0"/>
                <a:cs typeface="Arial" pitchFamily="34" charset="0"/>
              </a:rPr>
              <a:t>В реку отходы и нефть не сливали.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Cambria Math" pitchFamily="18" charset="0"/>
              <a:ea typeface="Cambria Math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mbria Math" pitchFamily="18" charset="0"/>
                <a:ea typeface="Cambria Math" pitchFamily="18" charset="0"/>
                <a:cs typeface="Arial" pitchFamily="34" charset="0"/>
              </a:rPr>
              <a:t>Крысы и мыши теперь процветают,</a:t>
            </a:r>
            <a:b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mbria Math" pitchFamily="18" charset="0"/>
                <a:ea typeface="Cambria Math" pitchFamily="18" charset="0"/>
                <a:cs typeface="Arial" pitchFamily="34" charset="0"/>
              </a:rPr>
            </a:b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mbria Math" pitchFamily="18" charset="0"/>
                <a:ea typeface="Cambria Math" pitchFamily="18" charset="0"/>
                <a:cs typeface="Arial" pitchFamily="34" charset="0"/>
              </a:rPr>
              <a:t>Ценные виды, увы, исчезают,</a:t>
            </a:r>
            <a:b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mbria Math" pitchFamily="18" charset="0"/>
                <a:ea typeface="Cambria Math" pitchFamily="18" charset="0"/>
                <a:cs typeface="Arial" pitchFamily="34" charset="0"/>
              </a:rPr>
            </a:b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mbria Math" pitchFamily="18" charset="0"/>
                <a:ea typeface="Cambria Math" pitchFamily="18" charset="0"/>
                <a:cs typeface="Arial" pitchFamily="34" charset="0"/>
              </a:rPr>
              <a:t>Кто сигаретой себя отравляет,</a:t>
            </a:r>
            <a:b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mbria Math" pitchFamily="18" charset="0"/>
                <a:ea typeface="Cambria Math" pitchFamily="18" charset="0"/>
                <a:cs typeface="Arial" pitchFamily="34" charset="0"/>
              </a:rPr>
            </a:b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mbria Math" pitchFamily="18" charset="0"/>
                <a:ea typeface="Cambria Math" pitchFamily="18" charset="0"/>
                <a:cs typeface="Arial" pitchFamily="34" charset="0"/>
              </a:rPr>
              <a:t>Кто-то наркотики употребляет.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Cambria Math" pitchFamily="18" charset="0"/>
              <a:ea typeface="Cambria Math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mbria Math" pitchFamily="18" charset="0"/>
                <a:ea typeface="Cambria Math" pitchFamily="18" charset="0"/>
                <a:cs typeface="Arial" pitchFamily="34" charset="0"/>
              </a:rPr>
              <a:t>Новый Чернобыль нам Дума готовит,</a:t>
            </a:r>
            <a:b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mbria Math" pitchFamily="18" charset="0"/>
                <a:ea typeface="Cambria Math" pitchFamily="18" charset="0"/>
                <a:cs typeface="Arial" pitchFamily="34" charset="0"/>
              </a:rPr>
            </a:b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mbria Math" pitchFamily="18" charset="0"/>
                <a:ea typeface="Cambria Math" pitchFamily="18" charset="0"/>
                <a:cs typeface="Arial" pitchFamily="34" charset="0"/>
              </a:rPr>
              <a:t>Если общественность не остановит!</a:t>
            </a:r>
            <a:b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mbria Math" pitchFamily="18" charset="0"/>
                <a:ea typeface="Cambria Math" pitchFamily="18" charset="0"/>
                <a:cs typeface="Arial" pitchFamily="34" charset="0"/>
              </a:rPr>
            </a:b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mbria Math" pitchFamily="18" charset="0"/>
                <a:ea typeface="Cambria Math" pitchFamily="18" charset="0"/>
                <a:cs typeface="Arial" pitchFamily="34" charset="0"/>
              </a:rPr>
              <a:t>Те, кто на свалках сжигают отходы,</a:t>
            </a:r>
            <a:b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mbria Math" pitchFamily="18" charset="0"/>
                <a:ea typeface="Cambria Math" pitchFamily="18" charset="0"/>
                <a:cs typeface="Arial" pitchFamily="34" charset="0"/>
              </a:rPr>
            </a:b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mbria Math" pitchFamily="18" charset="0"/>
                <a:ea typeface="Cambria Math" pitchFamily="18" charset="0"/>
                <a:cs typeface="Arial" pitchFamily="34" charset="0"/>
              </a:rPr>
              <a:t>Все отравляют, и воздух, и воду!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Cambria Math" pitchFamily="18" charset="0"/>
              <a:ea typeface="Cambria Math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mbria Math" pitchFamily="18" charset="0"/>
                <a:ea typeface="Cambria Math" pitchFamily="18" charset="0"/>
                <a:cs typeface="Arial" pitchFamily="34" charset="0"/>
              </a:rPr>
              <a:t>Наша планета пока что жива,</a:t>
            </a:r>
            <a:b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mbria Math" pitchFamily="18" charset="0"/>
                <a:ea typeface="Cambria Math" pitchFamily="18" charset="0"/>
                <a:cs typeface="Arial" pitchFamily="34" charset="0"/>
              </a:rPr>
            </a:b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mbria Math" pitchFamily="18" charset="0"/>
                <a:ea typeface="Cambria Math" pitchFamily="18" charset="0"/>
                <a:cs typeface="Arial" pitchFamily="34" charset="0"/>
              </a:rPr>
              <a:t>Но без защиты погибнет она!</a:t>
            </a:r>
            <a:b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mbria Math" pitchFamily="18" charset="0"/>
                <a:ea typeface="Cambria Math" pitchFamily="18" charset="0"/>
                <a:cs typeface="Arial" pitchFamily="34" charset="0"/>
              </a:rPr>
            </a:b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mbria Math" pitchFamily="18" charset="0"/>
                <a:ea typeface="Cambria Math" pitchFamily="18" charset="0"/>
                <a:cs typeface="Arial" pitchFamily="34" charset="0"/>
              </a:rPr>
              <a:t>Если ты хочешь, чтоб мир стал зеленым,</a:t>
            </a:r>
            <a:b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mbria Math" pitchFamily="18" charset="0"/>
                <a:ea typeface="Cambria Math" pitchFamily="18" charset="0"/>
                <a:cs typeface="Arial" pitchFamily="34" charset="0"/>
              </a:rPr>
            </a:b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mbria Math" pitchFamily="18" charset="0"/>
                <a:ea typeface="Cambria Math" pitchFamily="18" charset="0"/>
                <a:cs typeface="Arial" pitchFamily="34" charset="0"/>
              </a:rPr>
              <a:t>Не вырубайте березы и клены!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mbria Math" pitchFamily="18" charset="0"/>
                <a:ea typeface="Cambria Math" pitchFamily="18" charset="0"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  <p:transition spd="med">
    <p:cover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17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00298" y="0"/>
            <a:ext cx="607223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ea typeface="Cambria Math" pitchFamily="18" charset="0"/>
              </a:rPr>
              <a:t>ДАВАЙТЕ ДРУЖИТЬ С ПРИРОДОЙ</a:t>
            </a:r>
            <a:endParaRPr lang="ru-RU" sz="3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j-lt"/>
              <a:ea typeface="Cambria Math" pitchFamily="18" charset="0"/>
            </a:endParaRPr>
          </a:p>
        </p:txBody>
      </p:sp>
      <p:pic>
        <p:nvPicPr>
          <p:cNvPr id="1026" name="Picture 2" descr="D:\Александра\акция плакаты мусор\Изображение 013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428860" y="1357298"/>
            <a:ext cx="3429024" cy="2571631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1027" name="Picture 3" descr="D:\Александра\акция плакаты мусор\Изображение 017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357686" y="3929066"/>
            <a:ext cx="3500462" cy="2625206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5" name="TextBox 4"/>
          <p:cNvSpPr txBox="1"/>
          <p:nvPr/>
        </p:nvSpPr>
        <p:spPr>
          <a:xfrm>
            <a:off x="6715140" y="1643050"/>
            <a:ext cx="185738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Cambria" pitchFamily="18" charset="0"/>
              </a:rPr>
              <a:t>Готовим плакаты</a:t>
            </a:r>
            <a:endParaRPr lang="ru-RU" sz="2800" b="1" dirty="0">
              <a:solidFill>
                <a:srgbClr val="002060"/>
              </a:solidFill>
              <a:latin typeface="Cambria" pitchFamily="18" charset="0"/>
            </a:endParaRPr>
          </a:p>
        </p:txBody>
      </p:sp>
    </p:spTree>
  </p:cSld>
  <p:clrMapOvr>
    <a:masterClrMapping/>
  </p:clrMapOvr>
  <p:transition spd="med">
    <p:cover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Александра\плакаты развешивание\Изображение 024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643174" y="500042"/>
            <a:ext cx="2714644" cy="361971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1027" name="Picture 3" descr="D:\Александра\плакаты развешивание\Изображение 036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714996" y="2143116"/>
            <a:ext cx="3053793" cy="407194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4" name="TextBox 3"/>
          <p:cNvSpPr txBox="1"/>
          <p:nvPr/>
        </p:nvSpPr>
        <p:spPr>
          <a:xfrm>
            <a:off x="5572132" y="571480"/>
            <a:ext cx="335755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Cambria" pitchFamily="18" charset="0"/>
              </a:rPr>
              <a:t>Раздаём листовки жителям посёлка</a:t>
            </a:r>
            <a:endParaRPr lang="ru-RU" sz="2800" b="1" dirty="0">
              <a:solidFill>
                <a:srgbClr val="002060"/>
              </a:solidFill>
              <a:latin typeface="Cambria" pitchFamily="18" charset="0"/>
            </a:endParaRPr>
          </a:p>
        </p:txBody>
      </p:sp>
    </p:spTree>
  </p:cSld>
  <p:clrMapOvr>
    <a:masterClrMapping/>
  </p:clrMapOvr>
  <p:transition spd="med">
    <p:cover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Александра\плакаты развешивание\Изображение 042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842713">
            <a:off x="4532625" y="471972"/>
            <a:ext cx="4285445" cy="321391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2051" name="Picture 3" descr="D:\Александра\плакаты развешивание\Изображение 043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843745">
            <a:off x="2470050" y="3443877"/>
            <a:ext cx="4026158" cy="3019457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4" name="TextBox 3"/>
          <p:cNvSpPr txBox="1"/>
          <p:nvPr/>
        </p:nvSpPr>
        <p:spPr>
          <a:xfrm>
            <a:off x="6786578" y="4857760"/>
            <a:ext cx="235742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Cambria" pitchFamily="18" charset="0"/>
              </a:rPr>
              <a:t>Развешиваем плакаты</a:t>
            </a:r>
            <a:endParaRPr lang="ru-RU" sz="2400" b="1" dirty="0">
              <a:solidFill>
                <a:srgbClr val="002060"/>
              </a:solidFill>
              <a:latin typeface="Cambria" pitchFamily="18" charset="0"/>
            </a:endParaRPr>
          </a:p>
        </p:txBody>
      </p:sp>
    </p:spTree>
  </p:cSld>
  <p:clrMapOvr>
    <a:masterClrMapping/>
  </p:clrMapOvr>
  <p:transition spd="med">
    <p:cover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D:\Александра\плакаты развешивание\Изображение 048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428860" y="500042"/>
            <a:ext cx="3214710" cy="241090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3075" name="Picture 3" descr="D:\Александра\плакаты развешивание\Изображение 050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00298" y="3694463"/>
            <a:ext cx="3643338" cy="273235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3076" name="Picture 4" descr="D:\Александра\плакаты развешивание\Изображение 051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929322" y="1928802"/>
            <a:ext cx="3000428" cy="2250201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5" name="TextBox 4"/>
          <p:cNvSpPr txBox="1"/>
          <p:nvPr/>
        </p:nvSpPr>
        <p:spPr>
          <a:xfrm>
            <a:off x="6143636" y="428604"/>
            <a:ext cx="235745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Cambria" pitchFamily="18" charset="0"/>
              </a:rPr>
              <a:t>Готовые плакаты</a:t>
            </a:r>
            <a:endParaRPr lang="ru-RU" sz="2800" b="1" dirty="0">
              <a:solidFill>
                <a:srgbClr val="002060"/>
              </a:solidFill>
              <a:latin typeface="Cambria" pitchFamily="18" charset="0"/>
            </a:endParaRPr>
          </a:p>
        </p:txBody>
      </p:sp>
    </p:spTree>
  </p:cSld>
  <p:clrMapOvr>
    <a:masterClrMapping/>
  </p:clrMapOvr>
  <p:transition spd="med">
    <p:cover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3571868" y="0"/>
            <a:ext cx="4071934" cy="6858000"/>
          </a:xfrm>
          <a:prstGeom prst="rect">
            <a:avLst/>
          </a:prstGeom>
          <a:solidFill>
            <a:srgbClr val="D0DEEE"/>
          </a:solidFill>
          <a:ln w="38100">
            <a:solidFill>
              <a:srgbClr val="002060"/>
            </a:solidFill>
            <a:prstDash val="sysDash"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Чтоб радость завтрашнего дня</a:t>
            </a:r>
            <a:b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Сумел ты ощутить.</a:t>
            </a:r>
            <a:b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Должна быть чистою Земля</a:t>
            </a:r>
            <a:b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 небо чистым быть.</a:t>
            </a: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 Землю эту, не щадя.</a:t>
            </a:r>
            <a:b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Терзал за веком век,</a:t>
            </a:r>
            <a:b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 брал все только для себя</a:t>
            </a:r>
            <a:b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«Разумный» человек.</a:t>
            </a: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Сейчас же кинулись спасать</a:t>
            </a:r>
            <a:b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«Природную среду»,</a:t>
            </a:r>
            <a:b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Но почему ж так поздно мы</a:t>
            </a:r>
            <a:b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Почуяли беду?</a:t>
            </a: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Сквозь фабрик и заводов дым</a:t>
            </a:r>
            <a:b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Нам трудно разглядеть</a:t>
            </a:r>
            <a:b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Все те страданья, что Земле</a:t>
            </a:r>
            <a:b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Приходится терпеть.</a:t>
            </a: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Надолго ль хватит нам воды,</a:t>
            </a:r>
            <a:b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Коль растворен в ней яд?</a:t>
            </a:r>
            <a:b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Надолго ль хватит тех лесов.</a:t>
            </a:r>
            <a:b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Где топоры стучат?</a:t>
            </a: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Спасти поля, леса, луга</a:t>
            </a:r>
            <a:b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 чистую гладь рек – всю Землю</a:t>
            </a:r>
            <a:b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Можешь только ты,</a:t>
            </a:r>
            <a:b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Разумный человек !</a:t>
            </a: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cover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07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1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2857488" y="0"/>
            <a:ext cx="4786346" cy="6858000"/>
          </a:xfrm>
          <a:prstGeom prst="rect">
            <a:avLst/>
          </a:prstGeom>
          <a:solidFill>
            <a:srgbClr val="D0DEEE"/>
          </a:solidFill>
          <a:ln w="28575">
            <a:solidFill>
              <a:srgbClr val="002060"/>
            </a:solidFill>
            <a:prstDash val="sysDash"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Нам жить в одной семье,</a:t>
            </a:r>
            <a:b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Нам петь в одном кругу,</a:t>
            </a:r>
            <a:b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Идти в одном строю,</a:t>
            </a:r>
            <a:b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Лететь в одном полете.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Давайте сохраним</a:t>
            </a:r>
            <a:b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Ромашку на лугу.</a:t>
            </a:r>
            <a:b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Кувшинку на реке</a:t>
            </a:r>
            <a:b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 клюкву на болоте.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О, как природа-мать</a:t>
            </a:r>
            <a:b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Терпима и добра!</a:t>
            </a:r>
            <a:b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Но чтоб ее лихая</a:t>
            </a:r>
            <a:b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Участь не постигла.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Давайте сохраним</a:t>
            </a:r>
            <a:b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 стрежнях – осетра.</a:t>
            </a:r>
            <a:b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Касатку в небесах,</a:t>
            </a:r>
            <a:b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 таежных дебрях – тигра.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Коль суждено дышать</a:t>
            </a:r>
            <a:b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Нам воздухом одним.</a:t>
            </a:r>
            <a:b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Давайте-ка мы все</a:t>
            </a:r>
            <a:b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Навек объединимся.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Давайте наши души</a:t>
            </a:r>
            <a:b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Вместе сохраним,</a:t>
            </a:r>
            <a:b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Тогда мы на Земле</a:t>
            </a:r>
            <a:b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 сами сохранимся!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cover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357422" y="214290"/>
            <a:ext cx="6643734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АКТУАЛЬНОСТЬ АКЦИИ</a:t>
            </a:r>
            <a:endParaRPr lang="ru-RU" sz="4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282769" y="1841242"/>
            <a:ext cx="6643734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74625" algn="just"/>
            <a:r>
              <a:rPr lang="ru-RU" sz="1600" b="1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Э</a:t>
            </a:r>
            <a:r>
              <a:rPr lang="ru-RU" sz="1600" b="1" dirty="0" smtClean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кологическое образование и воспитание учащихся - это не дань моде, а веление времени, продиктованное самой жизнью: для того чтобы сегодня выжить и обеспечить существование человека в будущем, нынешнему поколению необходимо овладеть экологическими ценностями и в соответствии с ними строить свои взаимоотношения с окружающим миром. </a:t>
            </a:r>
          </a:p>
          <a:p>
            <a:pPr indent="174625" algn="just"/>
            <a:r>
              <a:rPr lang="ru-RU" sz="1600" b="1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Э</a:t>
            </a:r>
            <a:r>
              <a:rPr lang="ru-RU" sz="1600" b="1" dirty="0" smtClean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кологическое образование и воспитание экологической культуры подрастающего поколения становится одной из главных задач, стоящих перед обществом. Чтобы избежать неблагоприятного влияния на экологию, чтобы не делать экологических ошибок, не создавать ситуаций, опасных для здоровья и жизни, современный человек должен обладать элементарными экологическими знаниями и новым экологическим типом мышления. Государство одним из приоритетных направлений ставит вопрос об охране окружающей среды. </a:t>
            </a:r>
          </a:p>
          <a:p>
            <a:pPr indent="174625" algn="just"/>
            <a:r>
              <a:rPr lang="ru-RU" sz="1600" b="1" dirty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Э</a:t>
            </a:r>
            <a:r>
              <a:rPr lang="ru-RU" sz="1600" b="1" dirty="0" smtClean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кологическая грамотность, бережное и любовное отношение к природе стали аналогом выживания человека на нашей планете, поэтому экологическое образование - актуальная и главная</a:t>
            </a:r>
            <a:r>
              <a:rPr lang="en-US" sz="1600" b="1" dirty="0" smtClean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sz="1600" b="1" dirty="0" smtClean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задача.</a:t>
            </a:r>
            <a:r>
              <a:rPr lang="ru-RU" sz="1600" dirty="0" smtClean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/>
            </a:r>
            <a:br>
              <a:rPr lang="ru-RU" sz="1600" dirty="0" smtClean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</a:br>
            <a:r>
              <a:rPr lang="ru-RU" sz="1600" dirty="0" smtClean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/>
            </a:r>
            <a:br>
              <a:rPr lang="ru-RU" sz="1600" dirty="0" smtClean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</a:br>
            <a:endParaRPr lang="ru-RU" sz="1600" dirty="0">
              <a:solidFill>
                <a:srgbClr val="002060"/>
              </a:solidFill>
              <a:latin typeface="Cambria Math" pitchFamily="18" charset="0"/>
              <a:ea typeface="Cambria Math" pitchFamily="18" charset="0"/>
            </a:endParaRPr>
          </a:p>
        </p:txBody>
      </p:sp>
    </p:spTree>
  </p:cSld>
  <p:clrMapOvr>
    <a:masterClrMapping/>
  </p:clrMapOvr>
  <p:transition spd="med">
    <p:cover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		ЦЕЛЬ </a:t>
            </a:r>
            <a:r>
              <a:rPr lang="ru-RU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АКЦИИ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339752" y="1600200"/>
            <a:ext cx="6480720" cy="4525963"/>
          </a:xfrm>
        </p:spPr>
        <p:txBody>
          <a:bodyPr/>
          <a:lstStyle/>
          <a:p>
            <a:pPr algn="just">
              <a:spcBef>
                <a:spcPct val="0"/>
              </a:spcBef>
            </a:pPr>
            <a:r>
              <a:rPr lang="ru-RU" sz="1800" b="1" kern="1200" dirty="0">
                <a:solidFill>
                  <a:srgbClr val="002060"/>
                </a:solidFill>
              </a:rPr>
              <a:t>Поддержка общественно значимой деятельности волонтерского объединения, направленной </a:t>
            </a:r>
            <a:r>
              <a:rPr lang="ru-RU" sz="1800" b="1" kern="1200" dirty="0" smtClean="0">
                <a:solidFill>
                  <a:srgbClr val="002060"/>
                </a:solidFill>
              </a:rPr>
              <a:t>на </a:t>
            </a:r>
            <a:r>
              <a:rPr lang="ru-RU" sz="1800" b="1" kern="1200" dirty="0">
                <a:solidFill>
                  <a:srgbClr val="002060"/>
                </a:solidFill>
              </a:rPr>
              <a:t>формирование у подростков экологической культуры и культуры </a:t>
            </a:r>
            <a:r>
              <a:rPr lang="ru-RU" sz="1800" b="1" kern="1200" dirty="0" err="1">
                <a:solidFill>
                  <a:srgbClr val="002060"/>
                </a:solidFill>
              </a:rPr>
              <a:t>природолюбия</a:t>
            </a:r>
            <a:r>
              <a:rPr lang="ru-RU" sz="1800" b="1" kern="1200" dirty="0">
                <a:solidFill>
                  <a:srgbClr val="002060"/>
                </a:solidFill>
              </a:rPr>
              <a:t>, активной гражданской </a:t>
            </a:r>
            <a:r>
              <a:rPr lang="ru-RU" sz="1800" b="1" kern="1200" dirty="0" smtClean="0">
                <a:solidFill>
                  <a:srgbClr val="002060"/>
                </a:solidFill>
              </a:rPr>
              <a:t>и </a:t>
            </a:r>
            <a:r>
              <a:rPr lang="ru-RU" sz="1800" b="1" kern="1200" dirty="0">
                <a:solidFill>
                  <a:srgbClr val="002060"/>
                </a:solidFill>
              </a:rPr>
              <a:t>жизненной позиции по отношению </a:t>
            </a:r>
            <a:r>
              <a:rPr lang="ru-RU" sz="1800" b="1" kern="1200" dirty="0" smtClean="0">
                <a:solidFill>
                  <a:srgbClr val="002060"/>
                </a:solidFill>
              </a:rPr>
              <a:t>к </a:t>
            </a:r>
            <a:r>
              <a:rPr lang="ru-RU" sz="1800" b="1" kern="1200" dirty="0">
                <a:solidFill>
                  <a:srgbClr val="002060"/>
                </a:solidFill>
              </a:rPr>
              <a:t>природной среде.</a:t>
            </a:r>
          </a:p>
          <a:p>
            <a:pPr marL="0" indent="174625"/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402382" y="3501008"/>
            <a:ext cx="633670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 algn="just">
              <a:buFont typeface="Arial" pitchFamily="34" charset="0"/>
              <a:buChar char="•"/>
            </a:pPr>
            <a:r>
              <a:rPr lang="ru-RU" b="1" dirty="0">
                <a:solidFill>
                  <a:srgbClr val="002060"/>
                </a:solidFill>
                <a:latin typeface="Arial"/>
                <a:cs typeface="Arial"/>
              </a:rPr>
              <a:t>Развитие интереса </a:t>
            </a:r>
            <a:r>
              <a:rPr lang="ru-RU" b="1" dirty="0" smtClean="0">
                <a:solidFill>
                  <a:srgbClr val="002060"/>
                </a:solidFill>
                <a:latin typeface="Arial"/>
                <a:cs typeface="Arial"/>
              </a:rPr>
              <a:t>и </a:t>
            </a:r>
            <a:r>
              <a:rPr lang="ru-RU" b="1" dirty="0">
                <a:solidFill>
                  <a:srgbClr val="002060"/>
                </a:solidFill>
                <a:latin typeface="Arial"/>
                <a:cs typeface="Arial"/>
              </a:rPr>
              <a:t>желания у подрастающего поколения сохранять и приумножать природные богатства </a:t>
            </a:r>
            <a:r>
              <a:rPr lang="ru-RU" b="1" dirty="0" smtClean="0">
                <a:solidFill>
                  <a:srgbClr val="002060"/>
                </a:solidFill>
                <a:latin typeface="Arial"/>
                <a:cs typeface="Arial"/>
              </a:rPr>
              <a:t>России</a:t>
            </a:r>
            <a:r>
              <a:rPr lang="ru-RU" b="1" dirty="0">
                <a:solidFill>
                  <a:srgbClr val="002060"/>
                </a:solidFill>
                <a:latin typeface="Arial"/>
                <a:cs typeface="Arial"/>
              </a:rPr>
              <a:t>.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555776" y="4616261"/>
            <a:ext cx="63367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b="1" dirty="0" smtClean="0">
                <a:solidFill>
                  <a:srgbClr val="002060"/>
                </a:solidFill>
                <a:latin typeface="Arial"/>
                <a:cs typeface="Arial"/>
              </a:rPr>
              <a:t>Духовно-нравственное </a:t>
            </a:r>
            <a:r>
              <a:rPr lang="ru-RU" b="1" dirty="0">
                <a:solidFill>
                  <a:srgbClr val="002060"/>
                </a:solidFill>
                <a:latin typeface="Arial"/>
                <a:cs typeface="Arial"/>
              </a:rPr>
              <a:t>становление </a:t>
            </a:r>
            <a:r>
              <a:rPr lang="ru-RU" b="1" dirty="0" smtClean="0">
                <a:solidFill>
                  <a:srgbClr val="002060"/>
                </a:solidFill>
                <a:latin typeface="Arial"/>
                <a:cs typeface="Arial"/>
              </a:rPr>
              <a:t>молодежи.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86709078"/>
      </p:ext>
    </p:extLst>
  </p:cSld>
  <p:clrMapOvr>
    <a:masterClrMapping/>
  </p:clrMapOvr>
  <p:transition spd="med">
    <p:cover dir="l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вал 2"/>
          <p:cNvSpPr/>
          <p:nvPr/>
        </p:nvSpPr>
        <p:spPr>
          <a:xfrm>
            <a:off x="2357422" y="1071546"/>
            <a:ext cx="6500842" cy="1143008"/>
          </a:xfrm>
          <a:prstGeom prst="ellipse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lin ang="2700000" scaled="1"/>
            <a:tileRect/>
          </a:gradFill>
          <a:ln>
            <a:solidFill>
              <a:schemeClr val="accent1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algn="ctr">
              <a:tabLst>
                <a:tab pos="457200" algn="l"/>
              </a:tabLs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mbria Math" pitchFamily="18" charset="0"/>
                <a:ea typeface="Cambria Math" pitchFamily="18" charset="0"/>
                <a:cs typeface="Arial" pitchFamily="34" charset="0"/>
              </a:rPr>
              <a:t>популяризация экологии и привлечение внимания населения к проблеме охраны окружающей среды и безопасности жизни</a:t>
            </a:r>
          </a:p>
        </p:txBody>
      </p:sp>
      <p:sp>
        <p:nvSpPr>
          <p:cNvPr id="5" name="Овал 4"/>
          <p:cNvSpPr/>
          <p:nvPr/>
        </p:nvSpPr>
        <p:spPr>
          <a:xfrm>
            <a:off x="2428860" y="5143512"/>
            <a:ext cx="6572296" cy="1000123"/>
          </a:xfrm>
          <a:prstGeom prst="ellipse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lin ang="2700000" scaled="1"/>
            <a:tileRect/>
          </a:gradFill>
          <a:ln>
            <a:solidFill>
              <a:schemeClr val="accent1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algn="ctr" eaLnBrk="0" hangingPunct="0">
              <a:tabLst>
                <a:tab pos="457200" algn="l"/>
              </a:tabLs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mbria Math" pitchFamily="18" charset="0"/>
                <a:ea typeface="Cambria Math" pitchFamily="18" charset="0"/>
                <a:cs typeface="Arial" pitchFamily="34" charset="0"/>
              </a:rPr>
              <a:t>агитация и пропаганда природоохранной деятельности, рационального природопользования</a:t>
            </a:r>
          </a:p>
        </p:txBody>
      </p:sp>
      <p:sp>
        <p:nvSpPr>
          <p:cNvPr id="7" name="Овал 6"/>
          <p:cNvSpPr/>
          <p:nvPr/>
        </p:nvSpPr>
        <p:spPr>
          <a:xfrm>
            <a:off x="2500298" y="2357430"/>
            <a:ext cx="6429388" cy="1071561"/>
          </a:xfrm>
          <a:prstGeom prst="ellipse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lin ang="2700000" scaled="1"/>
            <a:tileRect/>
          </a:gradFill>
          <a:ln>
            <a:solidFill>
              <a:schemeClr val="accent1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algn="ctr" eaLnBrk="0" hangingPunct="0">
              <a:tabLst>
                <a:tab pos="457200" algn="l"/>
              </a:tabLs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mbria Math" pitchFamily="18" charset="0"/>
                <a:ea typeface="Cambria Math" pitchFamily="18" charset="0"/>
                <a:cs typeface="Arial" pitchFamily="34" charset="0"/>
              </a:rPr>
              <a:t>привлечение подрастающего поколения </a:t>
            </a:r>
          </a:p>
          <a:p>
            <a:pPr lvl="0" algn="ctr" eaLnBrk="0" hangingPunct="0">
              <a:tabLst>
                <a:tab pos="457200" algn="l"/>
              </a:tabLs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mbria Math" pitchFamily="18" charset="0"/>
                <a:ea typeface="Cambria Math" pitchFamily="18" charset="0"/>
                <a:cs typeface="Arial" pitchFamily="34" charset="0"/>
              </a:rPr>
              <a:t>к проблемах охраны природы</a:t>
            </a:r>
          </a:p>
        </p:txBody>
      </p:sp>
      <p:sp>
        <p:nvSpPr>
          <p:cNvPr id="8" name="Овал 7"/>
          <p:cNvSpPr/>
          <p:nvPr/>
        </p:nvSpPr>
        <p:spPr>
          <a:xfrm>
            <a:off x="2357422" y="3786190"/>
            <a:ext cx="6572264" cy="1071561"/>
          </a:xfrm>
          <a:prstGeom prst="ellipse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lin ang="2700000" scaled="1"/>
            <a:tileRect/>
          </a:gradFill>
          <a:ln>
            <a:solidFill>
              <a:schemeClr val="accent1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algn="ctr" eaLnBrk="0" hangingPunct="0">
              <a:tabLst>
                <a:tab pos="457200" algn="l"/>
              </a:tabLs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mbria Math" pitchFamily="18" charset="0"/>
                <a:ea typeface="Cambria Math" pitchFamily="18" charset="0"/>
                <a:cs typeface="Arial" pitchFamily="34" charset="0"/>
              </a:rPr>
              <a:t>защита зеленых насаждений , природных зон посёлка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3500430" y="142852"/>
            <a:ext cx="4288331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 Math" pitchFamily="18" charset="0"/>
                <a:ea typeface="Cambria Math" pitchFamily="18" charset="0"/>
              </a:rPr>
              <a:t>ЗАДАЧИ АКЦИИ</a:t>
            </a:r>
            <a:endParaRPr lang="ru-RU" sz="4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ambria Math" pitchFamily="18" charset="0"/>
              <a:ea typeface="Cambria Math" pitchFamily="18" charset="0"/>
            </a:endParaRPr>
          </a:p>
        </p:txBody>
      </p:sp>
    </p:spTree>
  </p:cSld>
  <p:clrMapOvr>
    <a:masterClrMapping/>
  </p:clrMapOvr>
  <p:transition spd="med">
    <p:cover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7" grpId="0" animBg="1"/>
      <p:bldP spid="8" grpId="0" animBg="1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428860" y="357166"/>
            <a:ext cx="642942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УЧАСТНИКИ АКЦИИ</a:t>
            </a:r>
            <a:endParaRPr lang="ru-RU" sz="4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2357422" y="1571612"/>
            <a:ext cx="6607066" cy="4429156"/>
          </a:xfrm>
          <a:prstGeom prst="rect">
            <a:avLst/>
          </a:prstGeom>
        </p:spPr>
        <p:txBody>
          <a:bodyPr/>
          <a:lstStyle/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ru-RU" sz="2800" b="1" i="0" u="none" strike="noStrike" kern="0" cap="none" normalizeH="0" baseline="0" noProof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Times New Roman" pitchFamily="18" charset="0"/>
                <a:cs typeface="+mn-cs"/>
              </a:rPr>
              <a:t>Волонтеры объединений </a:t>
            </a:r>
          </a:p>
          <a:p>
            <a:pPr marR="0" lvl="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ru-RU" sz="2800" b="1" i="0" u="none" strike="noStrike" kern="0" cap="none" normalizeH="0" baseline="0" noProof="0" dirty="0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Times New Roman" pitchFamily="18" charset="0"/>
                <a:cs typeface="+mn-cs"/>
              </a:rPr>
              <a:t>   «По зову сердца»  «Мы – вместе»</a:t>
            </a:r>
          </a:p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ru-RU" sz="2800" b="1" i="0" u="none" strike="noStrike" kern="0" cap="none" normalizeH="0" baseline="0" noProof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Times New Roman" pitchFamily="18" charset="0"/>
                <a:cs typeface="+mn-cs"/>
              </a:rPr>
              <a:t>Работники библиотеки: </a:t>
            </a:r>
          </a:p>
          <a:p>
            <a:pPr marR="0" lvl="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ru-RU" sz="2800" b="1" i="0" u="none" strike="noStrike" kern="0" cap="none" spc="-150" normalizeH="0" baseline="0" noProof="0" dirty="0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Times New Roman" pitchFamily="18" charset="0"/>
                <a:cs typeface="+mn-cs"/>
              </a:rPr>
              <a:t>    Алыпова Анастасия</a:t>
            </a:r>
            <a:r>
              <a:rPr kumimoji="0" lang="ru-RU" sz="2800" b="1" i="0" u="none" strike="noStrike" kern="0" cap="none" spc="-150" normalizeH="0" noProof="0" dirty="0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Times New Roman" pitchFamily="18" charset="0"/>
                <a:cs typeface="+mn-cs"/>
              </a:rPr>
              <a:t> Валерьевна, </a:t>
            </a:r>
          </a:p>
          <a:p>
            <a:pPr marR="0" lvl="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ru-RU" sz="2800" b="1" i="0" u="none" strike="noStrike" kern="0" cap="none" spc="-150" normalizeH="0" noProof="0" dirty="0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Times New Roman" pitchFamily="18" charset="0"/>
                <a:cs typeface="+mn-cs"/>
              </a:rPr>
              <a:t>    Дерябина Оксана Николаевна, </a:t>
            </a:r>
          </a:p>
          <a:p>
            <a:pPr marR="0" lvl="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ru-RU" sz="2800" b="1" i="0" u="none" strike="noStrike" kern="0" cap="none" spc="-150" normalizeH="0" noProof="0" dirty="0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Times New Roman" pitchFamily="18" charset="0"/>
                <a:cs typeface="+mn-cs"/>
              </a:rPr>
              <a:t>    Гайдук Александра Александровна</a:t>
            </a:r>
            <a:endParaRPr kumimoji="0" lang="ru-RU" sz="2800" b="1" i="0" u="none" strike="noStrike" kern="0" cap="none" spc="-150" normalizeH="0" baseline="0" noProof="0" dirty="0" smtClean="0">
              <a:ln w="1905"/>
              <a:solidFill>
                <a:srgbClr val="00B05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uLnTx/>
              <a:uFillTx/>
              <a:latin typeface="Times New Roman" pitchFamily="18" charset="0"/>
              <a:cs typeface="+mn-cs"/>
            </a:endParaRPr>
          </a:p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ru-RU" sz="2800" b="1" kern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+mn-cs"/>
              </a:rPr>
              <a:t>Жители поселка Демьянова</a:t>
            </a:r>
            <a:endParaRPr kumimoji="0" lang="ru-RU" sz="2800" b="1" i="0" u="none" strike="noStrike" kern="0" cap="none" normalizeH="0" baseline="0" noProof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uLnTx/>
              <a:uFillTx/>
              <a:latin typeface="Times New Roman" pitchFamily="18" charset="0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ru-RU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ru-RU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cover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2357422" y="214290"/>
            <a:ext cx="6357982" cy="1399032"/>
          </a:xfrm>
          <a:prstGeom prst="rect">
            <a:avLst/>
          </a:prstGeo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484632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0" cap="none" spc="50" normalizeH="0" baseline="0" noProof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ПРОЦЕСС РЕАЛИЗАЦИИ АКЦИИ</a:t>
            </a:r>
            <a:endParaRPr kumimoji="0" lang="ru-RU" sz="3600" b="1" i="0" u="none" strike="noStrike" kern="0" cap="none" spc="50" normalizeH="0" baseline="0" noProof="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357422" y="1714488"/>
            <a:ext cx="6500842" cy="3908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ru-RU" b="1" dirty="0" smtClean="0">
                <a:solidFill>
                  <a:srgbClr val="00B050"/>
                </a:solidFill>
                <a:latin typeface="Cambria Math" pitchFamily="18" charset="0"/>
                <a:ea typeface="Cambria Math" pitchFamily="18" charset="0"/>
              </a:rPr>
              <a:t>ПОДГОТОВИТЕЛЬНЫЙ ЭТАП </a:t>
            </a:r>
          </a:p>
          <a:p>
            <a:pPr algn="ctr">
              <a:buNone/>
            </a:pPr>
            <a:r>
              <a:rPr lang="ru-RU" b="1" dirty="0" smtClean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середина марта – середина апреля</a:t>
            </a:r>
            <a:endParaRPr lang="ru-RU" sz="3200" b="1" dirty="0" smtClean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ambria Math" pitchFamily="18" charset="0"/>
              <a:ea typeface="Cambria Math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1800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 Math" pitchFamily="18" charset="0"/>
                <a:ea typeface="Cambria Math" pitchFamily="18" charset="0"/>
              </a:rPr>
              <a:t> определили содержание и структуру предстоящей акции;</a:t>
            </a:r>
          </a:p>
          <a:p>
            <a:pPr>
              <a:buFont typeface="Wingdings" pitchFamily="2" charset="2"/>
              <a:buChar char="Ø"/>
            </a:pPr>
            <a:r>
              <a:rPr lang="ru-RU" sz="1800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 Math" pitchFamily="18" charset="0"/>
                <a:ea typeface="Cambria Math" pitchFamily="18" charset="0"/>
              </a:rPr>
              <a:t> подобрали информацию в Интернете и литературе для оформления плакатов и листовок, сценария;</a:t>
            </a:r>
          </a:p>
          <a:p>
            <a:pPr>
              <a:buFont typeface="Wingdings" pitchFamily="2" charset="2"/>
              <a:buChar char="Ø"/>
            </a:pPr>
            <a:r>
              <a:rPr lang="ru-RU" sz="1800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 Math" pitchFamily="18" charset="0"/>
                <a:ea typeface="Cambria Math" pitchFamily="18" charset="0"/>
              </a:rPr>
              <a:t> составили сценарий мероприятия;</a:t>
            </a:r>
          </a:p>
          <a:p>
            <a:pPr marL="342900" indent="-288000">
              <a:buFont typeface="Wingdings" pitchFamily="2" charset="2"/>
              <a:buChar char="Ø"/>
            </a:pPr>
            <a:r>
              <a:rPr lang="ru-RU" b="1" dirty="0" smtClean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выбрали места для уборки мусора, посадки цветов, разукрашивания детской площадки; 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ru-RU" sz="1800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 Math" pitchFamily="18" charset="0"/>
                <a:ea typeface="Cambria Math" pitchFamily="18" charset="0"/>
              </a:rPr>
              <a:t>создали и выпустили листовки на экологическую тему;</a:t>
            </a:r>
          </a:p>
          <a:p>
            <a:pPr>
              <a:buFont typeface="Wingdings" pitchFamily="2" charset="2"/>
              <a:buChar char="Ø"/>
            </a:pPr>
            <a:r>
              <a:rPr lang="ru-RU" sz="1800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 Math" pitchFamily="18" charset="0"/>
                <a:ea typeface="Cambria Math" pitchFamily="18" charset="0"/>
              </a:rPr>
              <a:t> рисовали плакаты «Природа просит помощи» и «Сделаем поселок чистым»;</a:t>
            </a:r>
          </a:p>
          <a:p>
            <a:pPr>
              <a:buFont typeface="Wingdings" pitchFamily="2" charset="2"/>
              <a:buChar char="Ø"/>
            </a:pPr>
            <a:r>
              <a:rPr lang="ru-RU" b="1" dirty="0" smtClean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сфотографировали места скопления мусора.</a:t>
            </a:r>
          </a:p>
          <a:p>
            <a:pPr>
              <a:buFont typeface="Wingdings" pitchFamily="2" charset="2"/>
              <a:buChar char="Ø"/>
            </a:pPr>
            <a:endParaRPr lang="ru-RU" sz="1800" b="1" dirty="0" smtClean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ambria Math" pitchFamily="18" charset="0"/>
              <a:ea typeface="Cambria Math" pitchFamily="18" charset="0"/>
            </a:endParaRPr>
          </a:p>
        </p:txBody>
      </p:sp>
    </p:spTree>
  </p:cSld>
  <p:clrMapOvr>
    <a:masterClrMapping/>
  </p:clrMapOvr>
  <p:transition spd="med">
    <p:cover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2500298" y="500042"/>
            <a:ext cx="6257940" cy="1018366"/>
          </a:xfrm>
          <a:prstGeom prst="rect">
            <a:avLst/>
          </a:prstGeo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484632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800" b="1" i="0" u="none" strike="noStrike" kern="0" cap="none" spc="50" normalizeH="0" baseline="0" noProof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Cambria Math" pitchFamily="18" charset="0"/>
                <a:ea typeface="Cambria Math" pitchFamily="18" charset="0"/>
                <a:cs typeface="+mj-cs"/>
              </a:rPr>
              <a:t>ОСНОВНОЙ ЭТАП</a:t>
            </a:r>
            <a:endParaRPr kumimoji="0" lang="ru-RU" sz="4800" b="1" i="0" u="none" strike="noStrike" kern="0" cap="none" spc="50" normalizeH="0" baseline="0" noProof="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Cambria Math" pitchFamily="18" charset="0"/>
              <a:ea typeface="Cambria Math" pitchFamily="18" charset="0"/>
              <a:cs typeface="+mj-cs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339752" y="1857364"/>
            <a:ext cx="658995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</a:rPr>
              <a:t>23.04.2013 г. 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</a:rPr>
              <a:t>Акция «Весёлый субботник». </a:t>
            </a:r>
          </a:p>
          <a:p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</a:rPr>
              <a:t>Прибирали территорию у городской библиотеки.</a:t>
            </a:r>
          </a:p>
          <a:p>
            <a:endParaRPr lang="ru-RU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</a:endParaRPr>
          </a:p>
          <a:p>
            <a:r>
              <a:rPr lang="ru-RU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</a:rPr>
              <a:t>08.05.2913 г.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</a:rPr>
              <a:t> Акция «Украсим планету цветами». </a:t>
            </a:r>
          </a:p>
          <a:p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</a:rPr>
              <a:t>Посадили цветы у городской библиотеки.</a:t>
            </a:r>
          </a:p>
          <a:p>
            <a:endParaRPr lang="ru-RU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</a:endParaRPr>
          </a:p>
          <a:p>
            <a:r>
              <a:rPr lang="ru-RU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</a:rPr>
              <a:t>14.06.2013 г.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</a:rPr>
              <a:t>  «Акция «</a:t>
            </a:r>
            <a:r>
              <a:rPr lang="ru-RU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</a:rPr>
              <a:t>Разукрашка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</a:rPr>
              <a:t>». </a:t>
            </a:r>
            <a:r>
              <a:rPr lang="ru-RU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</a:rPr>
              <a:t> 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</a:rPr>
              <a:t>Украшали и красили площадки в детском саду «Сказка».</a:t>
            </a:r>
          </a:p>
          <a:p>
            <a:endParaRPr lang="ru-RU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</a:endParaRPr>
          </a:p>
          <a:p>
            <a:r>
              <a:rPr lang="ru-RU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</a:rPr>
              <a:t>16. 10. 2013 г.  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</a:rPr>
              <a:t>Акция «Сделаем посёлок цветущим».</a:t>
            </a:r>
          </a:p>
          <a:p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</a:rPr>
              <a:t>Красили клумбы у библиотеки.</a:t>
            </a:r>
          </a:p>
          <a:p>
            <a:endParaRPr lang="ru-RU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</a:endParaRPr>
          </a:p>
          <a:p>
            <a:r>
              <a:rPr lang="ru-RU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</a:rPr>
              <a:t>29.10.2013 г.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</a:rPr>
              <a:t> Акция «Давайте дружить с природой». Рисовали плакаты, листовки для привлечения внимания жителей посёлка к уборке мусора.</a:t>
            </a:r>
          </a:p>
        </p:txBody>
      </p:sp>
    </p:spTree>
  </p:cSld>
  <p:clrMapOvr>
    <a:masterClrMapping/>
  </p:clrMapOvr>
  <p:transition spd="med">
    <p:cover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2428860" y="214290"/>
            <a:ext cx="6429420" cy="1285884"/>
          </a:xfrm>
          <a:prstGeom prst="rect">
            <a:avLst/>
          </a:prstGeo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484632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0" cap="none" spc="50" normalizeH="0" baseline="0" noProof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Заключительный этап</a:t>
            </a:r>
            <a:endParaRPr kumimoji="0" lang="ru-RU" sz="4000" b="1" i="0" u="none" strike="noStrike" kern="0" cap="none" spc="50" normalizeH="0" baseline="0" noProof="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2423163" y="2492896"/>
            <a:ext cx="6286544" cy="2795202"/>
          </a:xfrm>
          <a:prstGeom prst="rect">
            <a:avLst/>
          </a:prstGeom>
        </p:spPr>
        <p:txBody>
          <a:bodyPr/>
          <a:lstStyle/>
          <a:p>
            <a:pPr marR="0" lvl="0" indent="174625" algn="just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0" cap="none" spc="-150" normalizeH="0" baseline="0" noProof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Times New Roman" pitchFamily="18" charset="0"/>
                <a:ea typeface="+mn-ea"/>
                <a:cs typeface="+mn-cs"/>
              </a:rPr>
              <a:t>Участники волонтёрских</a:t>
            </a:r>
            <a:r>
              <a:rPr kumimoji="0" lang="ru-RU" sz="2800" b="1" i="0" u="none" strike="noStrike" kern="0" cap="none" spc="-150" normalizeH="0" noProof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ru-RU" sz="2800" b="1" i="0" u="none" strike="noStrike" kern="0" cap="none" spc="0" normalizeH="0" noProof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Times New Roman" pitchFamily="18" charset="0"/>
                <a:ea typeface="+mn-ea"/>
                <a:cs typeface="+mn-cs"/>
              </a:rPr>
              <a:t>объединений</a:t>
            </a:r>
            <a:r>
              <a:rPr kumimoji="0" lang="ru-RU" sz="2800" b="1" i="0" u="none" strike="noStrike" kern="0" cap="none" spc="0" normalizeH="0" baseline="0" noProof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Times New Roman" pitchFamily="18" charset="0"/>
                <a:ea typeface="+mn-ea"/>
                <a:cs typeface="+mn-cs"/>
              </a:rPr>
              <a:t> рассказали о своём участии в акциях, поделились своими впечатлениями, представили фотографии, сделали презентацию «Умей украсить</a:t>
            </a:r>
            <a:r>
              <a:rPr kumimoji="0" lang="ru-RU" sz="2800" b="1" i="0" u="none" strike="noStrike" kern="0" cap="none" spc="0" normalizeH="0" noProof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Times New Roman" pitchFamily="18" charset="0"/>
                <a:ea typeface="+mn-ea"/>
                <a:cs typeface="+mn-cs"/>
              </a:rPr>
              <a:t> место, где жить душа велит».</a:t>
            </a:r>
            <a:endParaRPr kumimoji="0" lang="ru-RU" sz="2800" b="1" i="0" u="none" strike="noStrike" kern="0" cap="none" spc="0" normalizeH="0" baseline="0" noProof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uLnTx/>
              <a:uFillTx/>
              <a:latin typeface="Times New Roman" pitchFamily="18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    </a:t>
            </a:r>
          </a:p>
        </p:txBody>
      </p:sp>
    </p:spTree>
  </p:cSld>
  <p:clrMapOvr>
    <a:masterClrMapping/>
  </p:clrMapOvr>
  <p:transition spd="med">
    <p:cover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595</Words>
  <Application>Microsoft Office PowerPoint</Application>
  <PresentationFormat>Экран (4:3)</PresentationFormat>
  <Paragraphs>85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Modèle par défaut</vt:lpstr>
      <vt:lpstr>МКУК  «Подосиновская МБС» Демьяновская городская библиотека - филиал </vt:lpstr>
      <vt:lpstr>Презентация PowerPoint</vt:lpstr>
      <vt:lpstr>Презентация PowerPoint</vt:lpstr>
      <vt:lpstr>  ЦЕЛЬ АКЦИИ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dc:description/>
  <cp:lastModifiedBy/>
  <cp:revision>1</cp:revision>
  <dcterms:created xsi:type="dcterms:W3CDTF">2014-03-06T15:33:48Z</dcterms:created>
  <dcterms:modified xsi:type="dcterms:W3CDTF">2014-03-06T15:33:53Z</dcterms:modified>
</cp:coreProperties>
</file>