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1" r:id="rId6"/>
    <p:sldId id="317" r:id="rId7"/>
    <p:sldId id="265" r:id="rId8"/>
    <p:sldId id="267" r:id="rId9"/>
    <p:sldId id="266" r:id="rId10"/>
    <p:sldId id="258" r:id="rId11"/>
    <p:sldId id="269" r:id="rId12"/>
    <p:sldId id="260" r:id="rId13"/>
    <p:sldId id="264" r:id="rId14"/>
    <p:sldId id="268" r:id="rId15"/>
    <p:sldId id="271" r:id="rId16"/>
    <p:sldId id="272" r:id="rId17"/>
    <p:sldId id="26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09" r:id="rId56"/>
    <p:sldId id="318" r:id="rId57"/>
    <p:sldId id="311" r:id="rId5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0DF6-9615-4265-8232-BFF4A9E1FD32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03ED-4325-4EFA-810D-2B2E2227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7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4064-1A99-4066-9768-F35F09D12A9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8318-D56F-401B-9BB7-9984FE286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4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41EE-095F-4829-9DBF-2A1ADA4EE39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A42F-1845-4EB5-8B68-F67879838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40CE-6780-4D41-9B9E-6E1760236D8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07A8-281F-4C92-93BB-5D790810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64E2-D7BB-4C8A-81CD-35FC00ACBAF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9EA4-C158-4F20-82FA-4D197CFAD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4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EC7C-6C27-42EF-9E1D-DB7607F50B3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AF19-431D-4AF8-8C70-14EA6AF5B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8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0B48-CAF0-4AFD-9141-7B0700DD101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6271-294A-4996-9E47-95A3839D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D03-1AA1-4A67-8639-6BF282F4B35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4DBD-4359-487E-8FBA-4F8B4641B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7518-5F34-456A-9858-1AD8D1B9C8A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4B14-3ED9-4E68-8466-8816A165E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C788-6C38-4EEE-835B-0656C62BC5B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152D-129C-436E-97D9-E126C9ABB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EE06-EEE5-4B1A-A0C0-2F7AFF81EC5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CF3A-45B7-4989-A8A8-9E45909B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050584-6384-4DAA-8220-1891E7376CC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01C1AB-8233-4AF7-ACC9-ABFCECC82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60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charset="-5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5004048" cy="15145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700" dirty="0" smtClean="0">
                <a:solidFill>
                  <a:schemeClr val="tx2">
                    <a:lumMod val="50000"/>
                  </a:schemeClr>
                </a:solidFill>
              </a:rPr>
              <a:t>Свалка –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</a:rPr>
              <a:t>монстр цивилизации</a:t>
            </a:r>
            <a:endParaRPr lang="ru-RU" sz="4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95288" y="60325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9D3BE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alibri" charset="-5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9D3BE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-5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alibri" charset="-52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E7BC2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>
                <a:solidFill>
                  <a:schemeClr val="tx1"/>
                </a:solidFill>
                <a:latin typeface="Tw Cen MT" pitchFamily="34" charset="0"/>
              </a:rPr>
              <a:t>МКУК  «Подосиновская МБС»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>
                <a:solidFill>
                  <a:schemeClr val="tx1"/>
                </a:solidFill>
                <a:latin typeface="Tw Cen MT" pitchFamily="34" charset="0"/>
              </a:rPr>
              <a:t>Подосиновская центральная  библиотека  им. А. Филева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614738" y="6308725"/>
            <a:ext cx="2239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9D3BE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alibri" charset="-5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9D3BE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-5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alibri" charset="-52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E7BC2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>
                <a:solidFill>
                  <a:schemeClr val="tx1"/>
                </a:solidFill>
                <a:latin typeface="Tw Cen MT" pitchFamily="34" charset="0"/>
              </a:rPr>
              <a:t>Подосиновец,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Специальные емкости для мусора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414463"/>
            <a:ext cx="84645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663" y="234950"/>
            <a:ext cx="8477250" cy="636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4942"/>
          </a:xfrm>
        </p:spPr>
        <p:txBody>
          <a:bodyPr/>
          <a:lstStyle/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solidFill>
                  <a:srgbClr val="FFC000"/>
                </a:solidFill>
                <a:ea typeface="Calibri"/>
                <a:cs typeface="Times New Roman"/>
              </a:rPr>
              <a:t>Осторожно: пластиковый пакет!</a:t>
            </a:r>
            <a:endParaRPr lang="ru-RU" sz="28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557338"/>
            <a:ext cx="6411912" cy="4808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C000"/>
                </a:solidFill>
                <a:ea typeface="Calibri"/>
                <a:cs typeface="Times New Roman" pitchFamily="18" charset="0"/>
              </a:rPr>
              <a:t>70% всего бытового </a:t>
            </a:r>
            <a:r>
              <a:rPr lang="ru-RU" dirty="0" smtClean="0">
                <a:solidFill>
                  <a:srgbClr val="FFC000"/>
                </a:solidFill>
                <a:ea typeface="Calibri"/>
                <a:cs typeface="Times New Roman" pitchFamily="18" charset="0"/>
              </a:rPr>
              <a:t>мусора</a:t>
            </a:r>
            <a:br>
              <a:rPr lang="ru-RU" dirty="0" smtClean="0">
                <a:solidFill>
                  <a:srgbClr val="FFC000"/>
                </a:solidFill>
                <a:ea typeface="Calibri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ea typeface="Calibri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ea typeface="Calibri"/>
                <a:cs typeface="Times New Roman" pitchFamily="18" charset="0"/>
              </a:rPr>
              <a:t>составляет пластиковая упаковка</a:t>
            </a:r>
            <a:endParaRPr lang="ru-RU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6470650" cy="4852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0" y="765175"/>
            <a:ext cx="25241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525" y="2349500"/>
            <a:ext cx="259556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1993900"/>
            <a:ext cx="3024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C000"/>
                </a:solidFill>
                <a:ea typeface="Calibri"/>
                <a:cs typeface="Times New Roman" pitchFamily="18" charset="0"/>
              </a:rPr>
              <a:t>«А так ли бесполезен мусор</a:t>
            </a:r>
            <a:r>
              <a:rPr lang="ru-RU" dirty="0" smtClean="0">
                <a:solidFill>
                  <a:srgbClr val="FFC000"/>
                </a:solidFill>
                <a:ea typeface="Calibri"/>
                <a:cs typeface="Times New Roman" pitchFamily="18" charset="0"/>
              </a:rPr>
              <a:t>?</a:t>
            </a:r>
            <a:r>
              <a:rPr lang="ru-RU" i="1" dirty="0" smtClean="0">
                <a:solidFill>
                  <a:srgbClr val="FFC000"/>
                </a:solidFill>
                <a:ea typeface="Calibri"/>
                <a:cs typeface="Times New Roman" pitchFamily="18" charset="0"/>
              </a:rPr>
              <a:t>»</a:t>
            </a:r>
            <a:endParaRPr lang="ru-RU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838325"/>
            <a:ext cx="6618287" cy="4632325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5114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>
                <a:solidFill>
                  <a:schemeClr val="tx2">
                    <a:lumMod val="75000"/>
                  </a:schemeClr>
                </a:solidFill>
                <a:ea typeface="Calibri"/>
              </a:rPr>
              <a:t>1 тур. «Крылатая фраза»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en-US" altLang="ru-RU" sz="9600" smtClean="0">
                <a:latin typeface="Times New Roman" pitchFamily="18" charset="0"/>
                <a:ea typeface="Calibri" charset="-52"/>
                <a:cs typeface="Times New Roman" pitchFamily="18" charset="0"/>
              </a:rPr>
              <a:t>Au, Ne, Al, Nb, Ir, Eu –  Ag, In, Lu, Am.</a:t>
            </a:r>
            <a:endParaRPr lang="ru-RU" altLang="ru-RU" sz="9600" smtClean="0">
              <a:ea typeface="Calibri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446449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 тур </a:t>
            </a:r>
            <a:b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«Что 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мы выбрасываем, 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или </a:t>
            </a:r>
            <a:b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Золотые 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россыпи 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помоек»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59753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4000" dirty="0" smtClean="0">
                <a:solidFill>
                  <a:srgbClr val="FCF059"/>
                </a:solidFill>
                <a:ea typeface="Calibri" charset="-52"/>
                <a:cs typeface="Times New Roman" pitchFamily="18" charset="0"/>
              </a:rPr>
              <a:t>*  Большую часть мусора, загрязняющего Землю, составляют: 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FDF69C"/>
                </a:solidFill>
                <a:ea typeface="Calibri" charset="-52"/>
                <a:cs typeface="Times New Roman" pitchFamily="18" charset="0"/>
              </a:rPr>
              <a:t>1.  Пластмасса 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FDF69C"/>
                </a:solidFill>
                <a:ea typeface="Calibri" charset="-52"/>
                <a:cs typeface="Times New Roman" pitchFamily="18" charset="0"/>
              </a:rPr>
              <a:t>2.  Стекло</a:t>
            </a:r>
          </a:p>
          <a:p>
            <a:pPr marL="0" indent="0" algn="just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6000" b="1" dirty="0" smtClean="0">
                <a:solidFill>
                  <a:srgbClr val="FDF69C"/>
                </a:solidFill>
                <a:ea typeface="Calibri" charset="-52"/>
                <a:cs typeface="Times New Roman" pitchFamily="18" charset="0"/>
              </a:rPr>
              <a:t>3.  Металл</a:t>
            </a:r>
          </a:p>
          <a:p>
            <a:pPr eaLnBrk="1" hangingPunct="1">
              <a:buFont typeface="Arial" charset="0"/>
              <a:buNone/>
              <a:defRPr/>
            </a:pPr>
            <a:endParaRPr lang="ru-RU" sz="4800" dirty="0" smtClean="0">
              <a:solidFill>
                <a:srgbClr val="FCF059"/>
              </a:solidFill>
              <a:ea typeface="Calibri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4000" dirty="0" smtClean="0">
                <a:solidFill>
                  <a:srgbClr val="FCF059"/>
                </a:solidFill>
                <a:ea typeface="Calibri" charset="-52"/>
                <a:cs typeface="Times New Roman" pitchFamily="18" charset="0"/>
              </a:rPr>
              <a:t>*  Мировыми рекордсменами по количеству бытовых отходов являются жители: 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6000" b="1" dirty="0" smtClean="0">
                <a:ea typeface="Calibri" charset="-52"/>
                <a:cs typeface="Times New Roman" pitchFamily="18" charset="0"/>
              </a:rPr>
              <a:t>1. Москвы</a:t>
            </a:r>
          </a:p>
          <a:p>
            <a:pPr marL="0" indent="0" algn="just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6000" b="1" dirty="0" smtClean="0">
                <a:ea typeface="Calibri" charset="-52"/>
                <a:cs typeface="Times New Roman" pitchFamily="18" charset="0"/>
              </a:rPr>
              <a:t>2. Лондона</a:t>
            </a:r>
          </a:p>
          <a:p>
            <a:pPr marL="0" indent="0" algn="just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ru-RU" sz="6000" b="1" dirty="0" smtClean="0">
                <a:ea typeface="Calibri" charset="-52"/>
                <a:cs typeface="Times New Roman" pitchFamily="18" charset="0"/>
              </a:rPr>
              <a:t>3. Нью-Йорка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8578850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6048375"/>
          </a:xfrm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* </a:t>
            </a:r>
            <a:r>
              <a:rPr lang="ru-RU" sz="3100" dirty="0" smtClean="0">
                <a:solidFill>
                  <a:srgbClr val="FCF059"/>
                </a:solidFill>
                <a:ea typeface="Calibri" charset="-52"/>
                <a:cs typeface="Times New Roman" pitchFamily="18" charset="0"/>
              </a:rPr>
              <a:t>Какая отрасль промышленности во Франции считается самой активной и процветающей: </a:t>
            </a:r>
          </a:p>
          <a:p>
            <a:pPr algn="ctr" eaLnBrk="1" hangingPunct="1">
              <a:lnSpc>
                <a:spcPct val="95000"/>
              </a:lnSpc>
              <a:defRPr/>
            </a:pPr>
            <a:endParaRPr lang="ru-RU" sz="3100" dirty="0" smtClean="0">
              <a:solidFill>
                <a:srgbClr val="FDF69C"/>
              </a:solidFill>
              <a:ea typeface="Calibri" charset="-52"/>
              <a:cs typeface="Times New Roman" pitchFamily="18" charset="0"/>
            </a:endParaRPr>
          </a:p>
          <a:p>
            <a:pPr marL="0" indent="0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ru-RU" sz="4800" b="1" dirty="0" smtClean="0">
                <a:ea typeface="Calibri" charset="-52"/>
                <a:cs typeface="Times New Roman" pitchFamily="18" charset="0"/>
              </a:rPr>
              <a:t>1. Производство 	упаковочных материалов </a:t>
            </a:r>
          </a:p>
          <a:p>
            <a:pPr marL="0" indent="0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ru-RU" sz="4800" b="1" dirty="0" smtClean="0">
                <a:ea typeface="Calibri" charset="-52"/>
                <a:cs typeface="Times New Roman" pitchFamily="18" charset="0"/>
              </a:rPr>
              <a:t>2. Переработка мусора</a:t>
            </a:r>
          </a:p>
          <a:p>
            <a:pPr marL="0" indent="0" eaLnBrk="1" hangingPunct="1">
              <a:lnSpc>
                <a:spcPct val="95000"/>
              </a:lnSpc>
              <a:buFont typeface="Arial" charset="0"/>
              <a:buNone/>
              <a:defRPr/>
            </a:pPr>
            <a:r>
              <a:rPr lang="ru-RU" sz="4800" b="1" dirty="0" smtClean="0">
                <a:ea typeface="Calibri" charset="-52"/>
                <a:cs typeface="Times New Roman" pitchFamily="18" charset="0"/>
              </a:rPr>
              <a:t>3. Производство автомобилей  	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800" dirty="0" smtClean="0">
              <a:ea typeface="Calibri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9324975" cy="633730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</a:t>
            </a:r>
            <a:r>
              <a:rPr lang="ru-RU" sz="4000" b="1" dirty="0" smtClean="0">
                <a:solidFill>
                  <a:srgbClr val="FCF059"/>
                </a:solidFill>
                <a:ea typeface="Calibri" charset="-52"/>
                <a:cs typeface="Times New Roman" pitchFamily="18" charset="0"/>
              </a:rPr>
              <a:t>Прежде чем начать утилизацию отходов, их необходимо: </a:t>
            </a:r>
          </a:p>
          <a:p>
            <a:pPr marL="0" indent="0" algn="ctr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4000" b="1" dirty="0" smtClean="0">
              <a:solidFill>
                <a:srgbClr val="FCF059"/>
              </a:solidFill>
              <a:ea typeface="Calibri" charset="-52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5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 1.  Рассортировать</a:t>
            </a:r>
            <a:endParaRPr lang="ru-RU" sz="5400" b="1" dirty="0" smtClean="0">
              <a:ea typeface="Calibri" charset="-52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5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 2.  Собрать в одном	месте</a:t>
            </a:r>
            <a:endParaRPr lang="ru-RU" sz="5400" b="1" dirty="0" smtClean="0">
              <a:ea typeface="Calibri" charset="-52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54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 3.  Раскрошить</a:t>
            </a:r>
            <a:endParaRPr lang="ru-RU" sz="5400" b="1" dirty="0" smtClean="0">
              <a:ea typeface="Calibri" charset="-52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5400" b="1" dirty="0" smtClean="0">
              <a:ea typeface="Calibri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264275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* </a:t>
            </a:r>
            <a:r>
              <a:rPr lang="ru-RU" sz="4300" b="1" dirty="0" smtClean="0">
                <a:solidFill>
                  <a:srgbClr val="FCF059"/>
                </a:solidFill>
                <a:ea typeface="Calibri" charset="-52"/>
                <a:cs typeface="Times New Roman" pitchFamily="18" charset="0"/>
              </a:rPr>
              <a:t>Для того чтобы переработать пластмассу, ее необходимо:</a:t>
            </a:r>
          </a:p>
          <a:p>
            <a:pPr marL="0" indent="0" algn="ctr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4300" b="1" dirty="0" smtClean="0">
                <a:solidFill>
                  <a:srgbClr val="FCF059"/>
                </a:solidFill>
                <a:ea typeface="Calibri" charset="-52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>
                <a:ea typeface="Calibri" charset="-52"/>
                <a:cs typeface="Times New Roman" pitchFamily="18" charset="0"/>
              </a:rPr>
              <a:t>1. Компостировать </a:t>
            </a:r>
          </a:p>
          <a:p>
            <a:pPr marL="542925" indent="-54292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>
                <a:ea typeface="Calibri" charset="-52"/>
                <a:cs typeface="Times New Roman" pitchFamily="18" charset="0"/>
              </a:rPr>
              <a:t>2. Сжечь при специальных условиях</a:t>
            </a:r>
          </a:p>
          <a:p>
            <a:pPr marL="0" indent="0" algn="just" eaLnBrk="1" hangingPunct="1">
              <a:lnSpc>
                <a:spcPct val="115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>
                <a:ea typeface="Calibri" charset="-52"/>
                <a:cs typeface="Times New Roman" pitchFamily="18" charset="0"/>
              </a:rPr>
              <a:t>3. Переплавить</a:t>
            </a:r>
          </a:p>
          <a:p>
            <a:pPr marL="542925" indent="0" eaLnBrk="1" hangingPunct="1">
              <a:defRPr/>
            </a:pPr>
            <a:endParaRPr lang="ru-RU" sz="4400" b="1" dirty="0" smtClean="0">
              <a:ea typeface="Calibri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*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Первоочередная забота при выборе места свалки: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085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1. Защита поверхности земли и грунтовых вод</a:t>
            </a:r>
            <a:endParaRPr lang="ru-RU" sz="4800" b="1" dirty="0" smtClean="0">
              <a:ea typeface="Calibri" charset="-52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2. Ограждение места свалки</a:t>
            </a:r>
            <a:endParaRPr lang="ru-RU" sz="4800" b="1" dirty="0" smtClean="0">
              <a:ea typeface="Calibri" charset="-52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3. Укомплектование соответствующей техникой</a:t>
            </a:r>
            <a:endParaRPr lang="ru-RU" sz="4800" b="1" dirty="0" smtClean="0">
              <a:ea typeface="Calibri" charset="-52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800" b="1" dirty="0" smtClean="0">
              <a:ea typeface="Calibri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27463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Вредные выбросы оказывают влияние: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605838" cy="4751387"/>
          </a:xfrm>
        </p:spPr>
        <p:txBody>
          <a:bodyPr/>
          <a:lstStyle/>
          <a:p>
            <a:pPr marL="622300" indent="-622300" eaLnBrk="1" hangingPunct="1">
              <a:buFont typeface="Arial" charset="0"/>
              <a:buNone/>
              <a:defRPr/>
            </a:pPr>
            <a:r>
              <a:rPr lang="ru-RU" sz="45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1. Только на те регионы, где </a:t>
            </a:r>
            <a:r>
              <a:rPr lang="ru-RU" sz="4500" b="1" dirty="0">
                <a:latin typeface="Times New Roman" pitchFamily="18" charset="0"/>
                <a:ea typeface="Calibri" charset="-52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  появилось загрязнение</a:t>
            </a:r>
            <a:endParaRPr lang="ru-RU" sz="4500" b="1" dirty="0" smtClean="0">
              <a:ea typeface="Calibri" charset="-52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5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2. На близлежащие регионы </a:t>
            </a:r>
            <a:endParaRPr lang="ru-RU" sz="4500" b="1" dirty="0" smtClean="0">
              <a:ea typeface="Calibri" charset="-52"/>
              <a:cs typeface="Times New Roman" pitchFamily="18" charset="0"/>
            </a:endParaRPr>
          </a:p>
          <a:p>
            <a:pPr marL="534988" indent="-534988" eaLnBrk="1" hangingPunct="1">
              <a:buFont typeface="Arial" charset="0"/>
              <a:buNone/>
              <a:defRPr/>
            </a:pPr>
            <a:r>
              <a:rPr lang="ru-RU" sz="4500" b="1" dirty="0" smtClean="0">
                <a:latin typeface="Times New Roman" pitchFamily="18" charset="0"/>
                <a:ea typeface="Calibri" charset="-52"/>
                <a:cs typeface="Times New Roman" pitchFamily="18" charset="0"/>
              </a:rPr>
              <a:t>3. Даже на территории,        удаленные от места, где загрязнение «увидело свет»</a:t>
            </a:r>
            <a:endParaRPr lang="ru-RU" sz="4500" b="1" dirty="0" smtClean="0">
              <a:ea typeface="Calibri" charset="-52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500" dirty="0" smtClean="0">
              <a:ea typeface="Calibri" charset="-52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71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 smtClean="0">
                <a:solidFill>
                  <a:srgbClr val="FFFF00"/>
                </a:solidFill>
              </a:rPr>
              <a:t>Самая страшная «добавка»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000" b="1" smtClean="0">
                <a:solidFill>
                  <a:srgbClr val="FFFF00"/>
                </a:solidFill>
              </a:rPr>
              <a:t> к воде: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altLang="ru-RU" sz="4000" b="1" smtClean="0">
              <a:solidFill>
                <a:srgbClr val="FFFF00"/>
              </a:solidFill>
              <a:latin typeface="Calibri" charset="-52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800" b="1" smtClean="0"/>
              <a:t>1. Бытовой мусор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800" b="1" smtClean="0"/>
              <a:t>2. Пестициды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4800" b="1" smtClean="0"/>
              <a:t>3. Минеральные удобрения	</a:t>
            </a:r>
            <a:endParaRPr lang="ru-RU" altLang="ru-RU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Какую страну называют «мусорным ящиком Европы»:</a:t>
            </a:r>
            <a:endParaRPr lang="en-US" sz="4000" b="1" dirty="0" smtClean="0">
              <a:solidFill>
                <a:srgbClr val="FFFF00"/>
              </a:solidFill>
              <a:latin typeface="Calibri" charset="-52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6600" b="1" dirty="0" smtClean="0"/>
              <a:t>1.  Британию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6600" b="1" dirty="0" smtClean="0"/>
              <a:t>2.  Россию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6600" b="1" dirty="0" smtClean="0"/>
              <a:t>3.  Польшу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07950" y="404813"/>
            <a:ext cx="8856663" cy="61198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3200" b="1" smtClean="0">
                <a:solidFill>
                  <a:srgbClr val="FFFF00"/>
                </a:solidFill>
              </a:rPr>
              <a:t>* Более половины общего количества отходов в странах Европейского экономического сообщества приходится: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altLang="ru-RU" sz="3200" b="1" smtClean="0">
              <a:solidFill>
                <a:srgbClr val="FFFF00"/>
              </a:solidFill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4800" b="1" smtClean="0"/>
              <a:t>1. На тяжелую промышленность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4800" b="1" smtClean="0"/>
              <a:t>2. На легкую промышленность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4800" b="1" smtClean="0"/>
              <a:t>3. На сельское хозяйство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40873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Какие из радиоактивных отходов целенаправленно рассеивают в окружающую среду: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1. Газы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2. Жидкости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3. Твердые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58775" y="188913"/>
            <a:ext cx="8785225" cy="64801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Наиболее эффективный путь борьбы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с  отходами, попадающими 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в окружающую среду: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1. Их захоронение</a:t>
            </a:r>
          </a:p>
          <a:p>
            <a:pPr marL="534988" indent="-534988" eaLnBrk="1" hangingPunct="1">
              <a:buFont typeface="Arial" charset="0"/>
              <a:buNone/>
              <a:defRPr/>
            </a:pPr>
            <a:r>
              <a:rPr lang="ru-RU" sz="4800" b="1" dirty="0" smtClean="0"/>
              <a:t>2. Разработка правовых механизмов регулирования процесса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3. Рециркуляция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22413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dirty="0" smtClean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«</a:t>
            </a:r>
            <a:r>
              <a:rPr lang="ru-RU" dirty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Мусорный» суп в океане…</a:t>
            </a:r>
            <a:br>
              <a:rPr lang="ru-RU" dirty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</a:br>
            <a:endParaRPr lang="ru-RU" dirty="0">
              <a:solidFill>
                <a:srgbClr val="FFC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613" y="981075"/>
            <a:ext cx="80930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2642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 smtClean="0">
                <a:solidFill>
                  <a:srgbClr val="FFFF00"/>
                </a:solidFill>
              </a:rPr>
              <a:t>* Как называют поступление в среду обитания вредных веществ, которое  приводит к экологическому  нарушению: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 smtClean="0">
                <a:solidFill>
                  <a:srgbClr val="FFFF00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400" b="1" smtClean="0"/>
              <a:t>1.  Загрязнением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400" b="1" smtClean="0"/>
              <a:t>2.  Экологическим кризисом    3. Интродукцией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 Первое место по суммарному объему выбросов вредных веществ в атмосферу занимает: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1. Теплоэнергетика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2. </a:t>
            </a:r>
            <a:r>
              <a:rPr lang="ru-RU" sz="4800" b="1" dirty="0" err="1" smtClean="0"/>
              <a:t>Нефте</a:t>
            </a:r>
            <a:r>
              <a:rPr lang="ru-RU" sz="4800" b="1" dirty="0" smtClean="0"/>
              <a:t>- и </a:t>
            </a:r>
            <a:r>
              <a:rPr lang="ru-RU" sz="4800" b="1" dirty="0" err="1" smtClean="0"/>
              <a:t>газопереработка</a:t>
            </a:r>
            <a:r>
              <a:rPr lang="ru-RU" sz="4800" b="1" dirty="0" smtClean="0"/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3. Автотранспорт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</a:t>
            </a:r>
            <a:r>
              <a:rPr lang="ru-RU" sz="4400" b="1" dirty="0" smtClean="0">
                <a:solidFill>
                  <a:srgbClr val="FFFF00"/>
                </a:solidFill>
              </a:rPr>
              <a:t>Что такое </a:t>
            </a:r>
            <a:r>
              <a:rPr lang="ru-RU" sz="4400" b="1" dirty="0" err="1" smtClean="0">
                <a:solidFill>
                  <a:srgbClr val="FFFF00"/>
                </a:solidFill>
              </a:rPr>
              <a:t>вермикультура</a:t>
            </a:r>
            <a:r>
              <a:rPr lang="ru-RU" sz="4400" b="1" dirty="0" smtClean="0">
                <a:solidFill>
                  <a:srgbClr val="FFFF00"/>
                </a:solidFill>
              </a:rPr>
              <a:t>: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sz="4400" b="1" dirty="0" smtClean="0">
              <a:solidFill>
                <a:srgbClr val="FFFF00"/>
              </a:solidFill>
            </a:endParaRPr>
          </a:p>
          <a:p>
            <a:pPr marL="542925" indent="-54292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/>
              <a:t>1. Сведения о водных ресурсах страны </a:t>
            </a:r>
          </a:p>
          <a:p>
            <a:pPr marL="542925" indent="-54292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/>
              <a:t>2. Специальное разведение дождевых червей </a:t>
            </a:r>
          </a:p>
          <a:p>
            <a:pPr marL="714375" indent="-714375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400" b="1" dirty="0" smtClean="0"/>
              <a:t>3.  Способ определения степени чистоты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250825" y="333375"/>
            <a:ext cx="8713788" cy="62642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* Оптимальное решение энергетической проблемы:</a:t>
            </a:r>
            <a:r>
              <a:rPr lang="ru-RU" dirty="0" smtClean="0"/>
              <a:t> </a:t>
            </a:r>
            <a:endParaRPr lang="ru-RU" b="1" i="1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1. Экономия энергии</a:t>
            </a:r>
          </a:p>
          <a:p>
            <a:pPr marL="628650" indent="-628650" eaLnBrk="1" hangingPunct="1">
              <a:buFont typeface="Arial" charset="0"/>
              <a:buNone/>
              <a:defRPr/>
            </a:pPr>
            <a:r>
              <a:rPr lang="ru-RU" sz="4800" b="1" dirty="0" smtClean="0"/>
              <a:t>2. Развитие атомной энергетики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800" b="1" dirty="0" smtClean="0"/>
              <a:t>3. Развитие ветроэнергетики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</a:t>
            </a:r>
            <a:r>
              <a:rPr lang="ru-RU" sz="4400" b="1" dirty="0" err="1" smtClean="0">
                <a:solidFill>
                  <a:srgbClr val="FFFF00"/>
                </a:solidFill>
              </a:rPr>
              <a:t>Гарбология</a:t>
            </a:r>
            <a:r>
              <a:rPr lang="ru-RU" sz="4400" b="1" dirty="0" smtClean="0">
                <a:solidFill>
                  <a:srgbClr val="FFFF00"/>
                </a:solidFill>
              </a:rPr>
              <a:t> - это:</a:t>
            </a:r>
          </a:p>
          <a:p>
            <a:pPr eaLnBrk="1" hangingPunct="1">
              <a:buFontTx/>
              <a:buNone/>
              <a:defRPr/>
            </a:pPr>
            <a:endParaRPr lang="ru-RU" sz="44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1.  Наука о доме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2.  Наука о почве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3.  Наука о мусоре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* Бутылка или банка из пластмассы, брошенная в лесу, пролежит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без изменения: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/>
              <a:t>1.  10 лет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2.  50 лет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3.  100 лет и более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250825" y="333375"/>
            <a:ext cx="8569325" cy="62642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 smtClean="0"/>
              <a:t>*  </a:t>
            </a:r>
            <a:r>
              <a:rPr lang="ru-RU" sz="4000" b="1" dirty="0" smtClean="0">
                <a:solidFill>
                  <a:srgbClr val="FFFF00"/>
                </a:solidFill>
              </a:rPr>
              <a:t>Выброшенную бумагу невидимки-микробы «съедят» за: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1.     1-2 года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2.     5-8 лет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5400" b="1" dirty="0" smtClean="0"/>
              <a:t> 3.     20 и более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27082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i="1" dirty="0" smtClean="0">
                <a:ln>
                  <a:noFill/>
                </a:ln>
              </a:rPr>
              <a:t>3 тур</a:t>
            </a:r>
            <a:br>
              <a:rPr lang="ru-RU" sz="6000" i="1" dirty="0" smtClean="0">
                <a:ln>
                  <a:noFill/>
                </a:ln>
              </a:rPr>
            </a:br>
            <a:r>
              <a:rPr lang="ru-RU" sz="4800" i="1" dirty="0" smtClean="0">
                <a:ln>
                  <a:noFill/>
                </a:ln>
              </a:rPr>
              <a:t> </a:t>
            </a:r>
            <a:r>
              <a:rPr lang="ru-RU" sz="4800" i="1" dirty="0" smtClean="0">
                <a:ln>
                  <a:noFill/>
                </a:ln>
                <a:solidFill>
                  <a:srgbClr val="FFFF00"/>
                </a:solidFill>
              </a:rPr>
              <a:t>«Устами младенца»</a:t>
            </a:r>
            <a:endParaRPr lang="ru-RU" sz="4800" dirty="0" smtClean="0">
              <a:ln>
                <a:noFill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33575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i="1" smtClean="0">
                <a:ln>
                  <a:noFill/>
                </a:ln>
              </a:rPr>
              <a:t>4 тур</a:t>
            </a:r>
            <a:br>
              <a:rPr lang="ru-RU" sz="6000" i="1" smtClean="0">
                <a:ln>
                  <a:noFill/>
                </a:ln>
              </a:rPr>
            </a:br>
            <a:r>
              <a:rPr lang="ru-RU" sz="6000" i="1" smtClean="0">
                <a:ln>
                  <a:noFill/>
                </a:ln>
                <a:solidFill>
                  <a:srgbClr val="FFFF00"/>
                </a:solidFill>
              </a:rPr>
              <a:t>Это может сделать каждый!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Старайтесь покупать напитки в стеклянных бутылках, которые можно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1484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М</a:t>
            </a:r>
            <a:r>
              <a:rPr lang="ru-RU" sz="3200" dirty="0" smtClean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иллионы </a:t>
            </a:r>
            <a:r>
              <a:rPr lang="ru-RU" sz="3200" dirty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тонн плавучего </a:t>
            </a:r>
            <a:r>
              <a:rPr lang="ru-RU" sz="3200" dirty="0" smtClean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мусора</a:t>
            </a:r>
            <a:br>
              <a:rPr lang="ru-RU" sz="3200" dirty="0" smtClean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сбиваются в дрейфующие </a:t>
            </a:r>
            <a:r>
              <a:rPr lang="ru-RU" sz="3200" dirty="0" smtClean="0">
                <a:solidFill>
                  <a:srgbClr val="FFC000"/>
                </a:solidFill>
                <a:latin typeface="+mn-lt"/>
                <a:ea typeface="Calibri"/>
                <a:cs typeface="Arial" pitchFamily="34" charset="0"/>
              </a:rPr>
              <a:t>острова в океане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6813" y="1484313"/>
            <a:ext cx="6934200" cy="5145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242093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ln>
                  <a:noFill/>
                </a:ln>
              </a:rPr>
              <a:t>Не покупай больше, чем может...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2924175"/>
            <a:ext cx="8964612" cy="17287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ln>
                  <a:noFill/>
                </a:ln>
              </a:rPr>
              <a:t>Экономь электроэнергию </a:t>
            </a:r>
            <a:br>
              <a:rPr lang="ru-RU" sz="5400" dirty="0" smtClean="0">
                <a:ln>
                  <a:noFill/>
                </a:ln>
              </a:rPr>
            </a:br>
            <a:r>
              <a:rPr lang="ru-RU" sz="5400" dirty="0" smtClean="0">
                <a:ln>
                  <a:noFill/>
                </a:ln>
              </a:rPr>
              <a:t>и горючее; если можно, пользуйся больше...</a:t>
            </a:r>
            <a:r>
              <a:rPr lang="ru-RU" sz="3200" dirty="0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Одежду, которую ты уже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не носишь, можно...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Не выбрасывай старые игрушки, книги.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Они могут...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Узнай, где поблизости есть пункт по приему макулатуры, и...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Прежде чем выкидывать жестяные консервные банки...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Если есть садовый участок, используй пищевые отходы для...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Старайся не пользоваться пенопластом, так как он практически...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Почини и исправь вещь вместо того, чтобы...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 marL="742950" lvl="1" indent="-285750" algn="ctr" eaLnBrk="1" hangingPunct="1">
              <a:buFont typeface="Arial" charset="0"/>
              <a:buNone/>
            </a:pPr>
            <a:r>
              <a:rPr lang="ru-RU" altLang="ru-RU" sz="5400" b="1" smtClean="0"/>
              <a:t>Замените одноразовые салфетки и носовые платки…</a:t>
            </a:r>
            <a:r>
              <a:rPr lang="ru-RU" altLang="ru-RU" sz="4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36" y="691824"/>
            <a:ext cx="7992888" cy="1296725"/>
          </a:xfrm>
        </p:spPr>
        <p:txBody>
          <a:bodyPr>
            <a:normAutofit fontScale="90000"/>
          </a:bodyPr>
          <a:lstStyle/>
          <a:p>
            <a:pPr indent="180340" algn="ctr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FFC000"/>
                </a:solidFill>
                <a:ea typeface="Calibri"/>
                <a:cs typeface="Arial" pitchFamily="34" charset="0"/>
              </a:rPr>
              <a:t>Беспрецедентный </a:t>
            </a:r>
            <a:r>
              <a:rPr lang="ru-RU" sz="4000" dirty="0">
                <a:solidFill>
                  <a:srgbClr val="FFC000"/>
                </a:solidFill>
                <a:ea typeface="Calibri"/>
                <a:cs typeface="Arial" pitchFamily="34" charset="0"/>
              </a:rPr>
              <a:t>«памятник» </a:t>
            </a:r>
            <a:r>
              <a:rPr lang="ru-RU" sz="4000" dirty="0" smtClean="0">
                <a:solidFill>
                  <a:srgbClr val="FFC000"/>
                </a:solidFill>
                <a:ea typeface="Calibri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ea typeface="Calibri"/>
                <a:cs typeface="Arial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ea typeface="Calibri"/>
                <a:cs typeface="Arial" pitchFamily="34" charset="0"/>
              </a:rPr>
              <a:t>эпохе </a:t>
            </a:r>
            <a:r>
              <a:rPr lang="ru-RU" sz="4000" dirty="0">
                <a:solidFill>
                  <a:srgbClr val="FFC000"/>
                </a:solidFill>
                <a:ea typeface="Calibri"/>
                <a:cs typeface="Arial" pitchFamily="34" charset="0"/>
              </a:rPr>
              <a:t>потребления!</a:t>
            </a:r>
            <a:br>
              <a:rPr lang="ru-RU" sz="4000" dirty="0">
                <a:solidFill>
                  <a:srgbClr val="FFC000"/>
                </a:solidFill>
                <a:ea typeface="Calibri"/>
                <a:cs typeface="Arial" pitchFamily="34" charset="0"/>
              </a:rPr>
            </a:br>
            <a:endParaRPr lang="ru-RU" sz="40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6648450" cy="4986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Выбирайте </a:t>
            </a:r>
            <a:r>
              <a:rPr lang="ru-RU" altLang="ru-RU" sz="5400" b="1" i="1" smtClean="0">
                <a:solidFill>
                  <a:schemeClr val="tx1"/>
                </a:solidFill>
              </a:rPr>
              <a:t> </a:t>
            </a:r>
            <a:r>
              <a:rPr lang="ru-RU" altLang="ru-RU" sz="5400" b="1" smtClean="0">
                <a:solidFill>
                  <a:schemeClr val="tx1"/>
                </a:solidFill>
              </a:rPr>
              <a:t>товар в многоразовой упаковке или упакованный…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Замените полиэтиленовые пакеты…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Не распечатывайте электронные документы…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28082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>
                <a:solidFill>
                  <a:schemeClr val="tx1"/>
                </a:solidFill>
              </a:rPr>
              <a:t>Настройте принтеры и факсы на режим…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6000" b="1" i="1" smtClean="0"/>
              <a:t>5 тур 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6000" b="1" i="1" smtClean="0">
                <a:solidFill>
                  <a:srgbClr val="FFFF00"/>
                </a:solidFill>
              </a:rPr>
              <a:t>«Экологический буксир»</a:t>
            </a:r>
            <a:r>
              <a:rPr lang="ru-RU" altLang="ru-RU" sz="6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>
                <a:ln>
                  <a:noFill/>
                </a:ln>
              </a:rPr>
              <a:t>(з, л, о, о, я, э , я, ю,  н, к, э, о, г, и, в, о, л, о, ц, и).</a:t>
            </a:r>
            <a:r>
              <a:rPr lang="ru-RU" sz="3200" smtClean="0">
                <a:ln>
                  <a:noFill/>
                </a:ln>
              </a:rPr>
              <a:t> </a:t>
            </a: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0" y="1557338"/>
            <a:ext cx="8964613" cy="51117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– один из атмосферных газов, сильно задерживающий ультрафиолетовое солнечное излучение </a:t>
            </a:r>
          </a:p>
          <a:p>
            <a:pPr eaLnBrk="1" hangingPunct="1"/>
            <a:r>
              <a:rPr lang="ru-RU" altLang="ru-RU" sz="3200" b="1" smtClean="0"/>
              <a:t>– наука, изучающая, как растения, животные и человек взаимодействуют между собой и с окружающей их неживой природой</a:t>
            </a:r>
          </a:p>
          <a:p>
            <a:pPr eaLnBrk="1" hangingPunct="1"/>
            <a:r>
              <a:rPr lang="ru-RU" altLang="ru-RU" sz="3200" b="1" smtClean="0"/>
              <a:t> </a:t>
            </a:r>
            <a:r>
              <a:rPr lang="ru-RU" altLang="ru-RU" sz="3200" b="1" smtClean="0">
                <a:solidFill>
                  <a:srgbClr val="FFFF00"/>
                </a:solidFill>
              </a:rPr>
              <a:t>– развитие и совершенствование живой природы на протяжении многих миллионов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260350"/>
            <a:ext cx="916781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ru-RU" sz="5300" dirty="0" smtClean="0">
                <a:solidFill>
                  <a:schemeClr val="accent6">
                    <a:tint val="1000"/>
                  </a:schemeClr>
                </a:solidFill>
              </a:rPr>
              <a:t>Благодарю за внимание!</a:t>
            </a:r>
            <a:r>
              <a:rPr lang="ru-RU" sz="5300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ru-RU" sz="5300" dirty="0">
                <a:solidFill>
                  <a:schemeClr val="accent6">
                    <a:tint val="1000"/>
                  </a:schemeClr>
                </a:solidFill>
              </a:rPr>
            </a:br>
            <a:endParaRPr lang="ru-RU" sz="5300" dirty="0">
              <a:solidFill>
                <a:schemeClr val="accent6">
                  <a:tint val="1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Современное общество –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это общество потребителей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3284538"/>
            <a:ext cx="244475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4076700"/>
            <a:ext cx="30114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8647113" cy="6138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88913"/>
            <a:ext cx="7639050" cy="646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95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Несанкционированные свалки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25" y="1143000"/>
            <a:ext cx="7177088" cy="5381625"/>
          </a:xfrm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1125538"/>
            <a:ext cx="74771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737</Words>
  <Application>Microsoft Office PowerPoint</Application>
  <PresentationFormat>Экран (4:3)</PresentationFormat>
  <Paragraphs>131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Паркет</vt:lpstr>
      <vt:lpstr>Свалка –  монстр цивилизации</vt:lpstr>
      <vt:lpstr>Презентация PowerPoint</vt:lpstr>
      <vt:lpstr>      «Мусорный» суп в океане… </vt:lpstr>
      <vt:lpstr>Миллионы тонн плавучего мусора  сбиваются в дрейфующие острова в океане</vt:lpstr>
      <vt:lpstr>            Беспрецедентный «памятник»  эпохе потребления! </vt:lpstr>
      <vt:lpstr>Современное общество –  это общество потребителей</vt:lpstr>
      <vt:lpstr>Презентация PowerPoint</vt:lpstr>
      <vt:lpstr>Презентация PowerPoint</vt:lpstr>
      <vt:lpstr>Несанкционированные свалки </vt:lpstr>
      <vt:lpstr>Специальные емкости для мусора</vt:lpstr>
      <vt:lpstr>Презентация PowerPoint</vt:lpstr>
      <vt:lpstr>Осторожно: пластиковый пакет!</vt:lpstr>
      <vt:lpstr>70% всего бытового мусора  составляет пластиковая упаковка</vt:lpstr>
      <vt:lpstr>Презентация PowerPoint</vt:lpstr>
      <vt:lpstr>«А так ли бесполезен мусор?»</vt:lpstr>
      <vt:lpstr>1 тур. «Крылатая фраза»</vt:lpstr>
      <vt:lpstr>2 тур  «Что мы выбрасываем,  или  Золотые россыпи помоек»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* Первоочередная забота при выборе места свалки:</vt:lpstr>
      <vt:lpstr>Вредные выбросы оказывают влияние: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тур  «Устами младенца»</vt:lpstr>
      <vt:lpstr>4 тур Это может сделать каждый!</vt:lpstr>
      <vt:lpstr>Презентация PowerPoint</vt:lpstr>
      <vt:lpstr>Не покупай больше, чем может... </vt:lpstr>
      <vt:lpstr>Экономь электроэнергию  и горючее; если можно, пользуйся больше...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(з, л, о, о, я, э , я, ю,  н, к, э, о, г, и, в, о, л, о, ц, и). </vt:lpstr>
      <vt:lpstr>Презентация PowerPoint</vt:lpstr>
      <vt:lpstr>        Благодарю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2014-03-06T15:34:10Z</dcterms:created>
  <dcterms:modified xsi:type="dcterms:W3CDTF">2014-03-18T13:33:00Z</dcterms:modified>
</cp:coreProperties>
</file>