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83" r:id="rId2"/>
    <p:sldId id="288" r:id="rId3"/>
    <p:sldId id="307" r:id="rId4"/>
    <p:sldId id="308" r:id="rId5"/>
    <p:sldId id="306" r:id="rId6"/>
    <p:sldId id="291" r:id="rId7"/>
    <p:sldId id="310" r:id="rId8"/>
    <p:sldId id="297" r:id="rId9"/>
    <p:sldId id="314" r:id="rId10"/>
    <p:sldId id="298" r:id="rId11"/>
    <p:sldId id="313" r:id="rId12"/>
    <p:sldId id="299" r:id="rId13"/>
    <p:sldId id="300" r:id="rId14"/>
    <p:sldId id="311" r:id="rId15"/>
    <p:sldId id="301" r:id="rId16"/>
    <p:sldId id="302" r:id="rId17"/>
    <p:sldId id="303" r:id="rId18"/>
    <p:sldId id="304" r:id="rId19"/>
    <p:sldId id="312" r:id="rId20"/>
    <p:sldId id="309" r:id="rId21"/>
    <p:sldId id="305" r:id="rId22"/>
    <p:sldId id="28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DA405-12DE-4DDE-A756-77AB2AE45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9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1BEE0-C335-4465-96A4-7F2747DB6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51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797C4-A564-4B14-A881-4DE23BB29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49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7585-8801-45B3-AE7B-E5EBEC37F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1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BEC2-73F1-4F24-BC01-44A4F5625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15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4E015-8DB5-46D9-8C0E-6C8590D73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853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98E3D-36D9-4D81-A6EE-F60236E2A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3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F1830-85B4-4E79-BB5C-525FAC165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17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45C1D-3752-42DF-B10B-19BAED33D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401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A0200-5E07-4B86-9F78-EAFE99C44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8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FA396-CB41-44D4-969E-3E9260D27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0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17738-3577-4330-97EE-02C3DDA98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27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D8315-55A6-4B83-A17C-9BF8BAC10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63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B7AED-5A43-477C-82FF-0A41F4534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70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3AAC5-4936-4203-BD51-9411C81C3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9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1746266-33D7-4971-B6A7-F03825915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32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6"/>
          <p:cNvSpPr>
            <a:spLocks noChangeArrowheads="1" noChangeShapeType="1" noTextEdit="1"/>
          </p:cNvSpPr>
          <p:nvPr/>
        </p:nvSpPr>
        <p:spPr bwMode="auto">
          <a:xfrm>
            <a:off x="428625" y="714375"/>
            <a:ext cx="4214813" cy="15128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 spc="100">
                <a:ln w="9525">
                  <a:round/>
                  <a:headEnd/>
                  <a:tailEnd/>
                </a:ln>
                <a:solidFill>
                  <a:srgbClr val="97FFFF">
                    <a:alpha val="5882"/>
                  </a:srgbClr>
                </a:solidFill>
                <a:effectLst>
                  <a:outerShdw dist="20000" dir="16019955" algn="tl" rotWithShape="0">
                    <a:srgbClr val="0D1718">
                      <a:alpha val="59998"/>
                    </a:srgbClr>
                  </a:outerShdw>
                </a:effectLst>
                <a:latin typeface="Impact"/>
              </a:rPr>
              <a:t>Герои</a:t>
            </a:r>
          </a:p>
        </p:txBody>
      </p:sp>
      <p:sp>
        <p:nvSpPr>
          <p:cNvPr id="3075" name="WordArt 7"/>
          <p:cNvSpPr>
            <a:spLocks noChangeArrowheads="1" noChangeShapeType="1" noTextEdit="1"/>
          </p:cNvSpPr>
          <p:nvPr/>
        </p:nvSpPr>
        <p:spPr bwMode="auto">
          <a:xfrm>
            <a:off x="428625" y="2214563"/>
            <a:ext cx="4286250" cy="2214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7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Советского  </a:t>
            </a:r>
          </a:p>
          <a:p>
            <a:pPr algn="ctr"/>
            <a:r>
              <a:rPr lang="ru-RU" sz="3600" kern="1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Союза –</a:t>
            </a:r>
          </a:p>
          <a:p>
            <a:pPr algn="ctr"/>
            <a:r>
              <a:rPr lang="ru-RU" sz="3600" kern="1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Зуевчане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 cstate="email"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500188"/>
            <a:ext cx="418941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1500188" y="4857750"/>
            <a:ext cx="32178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i="1"/>
              <a:t>Кузнецов С.М.</a:t>
            </a:r>
          </a:p>
          <a:p>
            <a:pPr eaLnBrk="1" hangingPunct="1"/>
            <a:r>
              <a:rPr lang="ru-RU" altLang="ru-RU" sz="2800" b="1" i="1"/>
              <a:t>Соболев В.М. </a:t>
            </a:r>
          </a:p>
          <a:p>
            <a:pPr eaLnBrk="1" hangingPunct="1"/>
            <a:r>
              <a:rPr lang="ru-RU" altLang="ru-RU" sz="2800" b="1" i="1"/>
              <a:t> Овсянников Г.Ф.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400" b="1" smtClean="0">
                <a:solidFill>
                  <a:schemeClr val="bg1"/>
                </a:solidFill>
              </a:rPr>
              <a:t>Главный свой подвиг В.М. Соболев совершил в 1944 году. Вот как описывают его авторы книги «В пламени сражений», которая посвящена боевому пути 13 армии: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altLang="ru-RU" sz="24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400" b="1" smtClean="0">
                <a:solidFill>
                  <a:schemeClr val="bg1"/>
                </a:solidFill>
              </a:rPr>
              <a:t>«…Не задерживаясь, войска устремились к Висле. На берег реки первой вышла разведывательная рота 350 дивизии. В этом месте Висла имеет ширину 350 – 400 метров, глубину 2 – 3 метра, скорость течения 1 – 1,5 метра в секунду. Вскоре к начальнику разведки дивизии сержант Виталий Соболев и ефрейтор Виктор Маренин доставили двух пленных и данные об обороне врага на Висле. Оказалось, что окопы и блиндажи противника пока не заняты. Возвращаясь на лодке, разведчики встретились с вражеской засадой. Они уничтожили гитлеровцев и захватили пленных».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4572000" y="1143000"/>
            <a:ext cx="3357563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b="1">
                <a:solidFill>
                  <a:schemeClr val="bg1"/>
                </a:solidFill>
              </a:rPr>
              <a:t>За мужество и отвагу, проявленные в боях на Висле, Виталий Максимович Соболев Указом Президиума Верховного Совета СССР от 23 сентября 1944 года удостоен звания Героя Советского Союза.</a:t>
            </a:r>
          </a:p>
        </p:txBody>
      </p:sp>
      <p:pic>
        <p:nvPicPr>
          <p:cNvPr id="13315" name="Рисунок 3" descr="C:\Users\цБС\Pictures\2015-01-21\Scan2000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1041" r="66193" b="46812"/>
          <a:stretch>
            <a:fillRect/>
          </a:stretch>
        </p:blipFill>
        <p:spPr bwMode="auto">
          <a:xfrm>
            <a:off x="1071563" y="1285875"/>
            <a:ext cx="2357437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571875" y="333375"/>
            <a:ext cx="5268913" cy="59753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altLang="ru-RU" b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altLang="ru-RU" b="1" smtClean="0">
                <a:solidFill>
                  <a:schemeClr val="bg1"/>
                </a:solidFill>
              </a:rPr>
              <a:t>…После войны В. Соболев долгое время работал шофером в Якутии, а затем автомехаником центральной ремонтно-транспортной базы при Ленской геологической экспедиции. 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b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altLang="ru-RU" b="1" smtClean="0">
                <a:solidFill>
                  <a:schemeClr val="bg1"/>
                </a:solidFill>
              </a:rPr>
              <a:t>Умер Виталий Максимович Соболев накануне своего 70-тилетия в 1993 году. </a:t>
            </a:r>
            <a:endParaRPr lang="ru-RU" altLang="ru-RU" smtClean="0">
              <a:solidFill>
                <a:schemeClr val="bg1"/>
              </a:solidFill>
            </a:endParaRPr>
          </a:p>
        </p:txBody>
      </p:sp>
      <p:pic>
        <p:nvPicPr>
          <p:cNvPr id="14339" name="Рисунок 3" descr="C:\Users\цБС\Pictures\2015-01-21\Scan2000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3" t="36160" r="64993" b="22958"/>
          <a:stretch>
            <a:fillRect/>
          </a:stretch>
        </p:blipFill>
        <p:spPr bwMode="auto">
          <a:xfrm>
            <a:off x="714375" y="1071563"/>
            <a:ext cx="292893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File004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0313" y="428625"/>
            <a:ext cx="3929062" cy="5586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1714500" y="642938"/>
            <a:ext cx="62150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Именем Соболева Виталия Максимовича названа одна из улиц города Зуевка. </a:t>
            </a:r>
          </a:p>
          <a:p>
            <a:pPr eaLnBrk="1" hangingPunct="1"/>
            <a:endParaRPr lang="ru-RU" altLang="ru-RU">
              <a:solidFill>
                <a:schemeClr val="bg1"/>
              </a:solidFill>
            </a:endParaRPr>
          </a:p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На паровозном депо станции Зуевка, где работал Соболев В.М. установлена мемориальная доска</a:t>
            </a:r>
          </a:p>
        </p:txBody>
      </p:sp>
      <p:pic>
        <p:nvPicPr>
          <p:cNvPr id="16387" name="Picture 8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786063"/>
            <a:ext cx="4170362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b="1" smtClean="0"/>
              <a:t>      </a:t>
            </a:r>
            <a:r>
              <a:rPr lang="ru-RU" altLang="ru-RU" sz="2000" b="1" smtClean="0">
                <a:solidFill>
                  <a:schemeClr val="bg1"/>
                </a:solidFill>
              </a:rPr>
              <a:t>Родился Гриша Овсянников в большой крестьянской семье 21 января 1915 года в деревне Ивашковцы Овсянниковского сельсовета Сезеневской волости. Закончил четыре класса школы в деревне Бабкино, что была по соседству. В период коллективизации семья переехала в деревню Катаевцы. До призыва на военную службу Гриша работал кузнецом в деревне Катаевцы.</a:t>
            </a:r>
          </a:p>
        </p:txBody>
      </p:sp>
      <p:pic>
        <p:nvPicPr>
          <p:cNvPr id="17411" name="Picture 8" descr="File005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1438" y="1600200"/>
            <a:ext cx="3032125" cy="4525963"/>
          </a:xfrm>
          <a:noFill/>
        </p:spPr>
      </p:pic>
      <p:sp>
        <p:nvSpPr>
          <p:cNvPr id="17412" name="WordArt 9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6619875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Григорий Федорович Овсянников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altLang="ru-RU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b="1" smtClean="0">
                <a:solidFill>
                  <a:schemeClr val="bg1"/>
                </a:solidFill>
              </a:rPr>
              <a:t>В 1941 году ушел на фронт, служил минером в стрелковой дивизии. На счету отважного воина немало боевых подвигов. Свой первый орден Славы 3-й степени Григорий Овсянников получил 2 августа 1944 года за героизм и отвагу, проявленные в боях под Ковелем.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b="1" smtClean="0">
                <a:solidFill>
                  <a:schemeClr val="bg1"/>
                </a:solidFill>
              </a:rPr>
              <a:t>Второй орден – уже через месяц, 8 сентября 1944 года. За подвиг, совершенный в боях за плацдарм на реке Висла.</a:t>
            </a:r>
            <a:r>
              <a:rPr lang="ru-RU" altLang="ru-RU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b="1" smtClean="0">
                <a:solidFill>
                  <a:schemeClr val="bg1"/>
                </a:solidFill>
              </a:rPr>
              <a:t>    До середины января 1945 года полк стоял в обороне. Наступление началось 14 января. Взломав вражескую оборону, советские войска устремились к Одеру. В этих боях рядовой Григорий Овсянников заменил выбывшего из строя офицера и руководил боевыми действиями взвода.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b="1" smtClean="0">
                <a:solidFill>
                  <a:schemeClr val="bg1"/>
                </a:solidFill>
              </a:rPr>
              <a:t>     5 марта 1945 года при отражении вражеской атаки он был тяжело ранен в голову, потерял сознание. Товарищи вынесли его из боя и отправили в медсанбат, а оттуда он попал в тыловой госпиталь.</a:t>
            </a:r>
            <a:r>
              <a:rPr lang="ru-RU" altLang="ru-RU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1452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400" b="1" smtClean="0">
                <a:solidFill>
                  <a:schemeClr val="bg1"/>
                </a:solidFill>
              </a:rPr>
              <a:t>За подвиг на Одере боец Овсянников Григорий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400" b="1" smtClean="0">
                <a:solidFill>
                  <a:schemeClr val="bg1"/>
                </a:solidFill>
              </a:rPr>
              <a:t>Федорович награжден орденом Славы 1-й степени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400" b="1" smtClean="0">
                <a:solidFill>
                  <a:schemeClr val="bg1"/>
                </a:solidFill>
              </a:rPr>
              <a:t> (Указ Президиума Верховного Совета СССР от 31 мая 1945 года).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b="1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43125"/>
            <a:ext cx="50006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285750" y="1785938"/>
            <a:ext cx="2786063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C00000"/>
                </a:solidFill>
              </a:rPr>
              <a:t>Орден Славы</a:t>
            </a:r>
          </a:p>
          <a:p>
            <a:pPr eaLnBrk="1" hangingPunct="1"/>
            <a:r>
              <a:rPr lang="ru-RU" altLang="ru-RU" sz="1400"/>
              <a:t> </a:t>
            </a:r>
            <a:r>
              <a:rPr lang="ru-RU" altLang="ru-RU" sz="1400">
                <a:solidFill>
                  <a:schemeClr val="bg1"/>
                </a:solidFill>
              </a:rPr>
              <a:t>Учреждён 8 ноября 1943 г. Статус ордена был частично изменён 26 февраля и 16 декабря 1947 года и 8 августа 1957 г. Орденом Славы награждались военнослужащие рядового и сержантского состава Красной Армии, а в авиации и лица, имеющие звание младшего лейтенанта, проявившие в боях храбрость, мужество и бесстрашие. Состоит из трех степеней: I, II и III степени. Высшей степенью является I-я. Награждение производилось последовательно: вначале третьей, после этого второй и первой степенью.</a:t>
            </a:r>
          </a:p>
          <a:p>
            <a:pPr eaLnBrk="1" hangingPunct="1"/>
            <a:endParaRPr lang="ru-RU" altLang="ru-RU" sz="1400"/>
          </a:p>
          <a:p>
            <a:pPr eaLnBrk="1" hangingPunct="1"/>
            <a:r>
              <a:rPr lang="ru-RU" altLang="ru-RU" sz="1400"/>
              <a:t> 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428736"/>
            <a:ext cx="6715172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3 августа 1945 года он вернулся в родные места. Снова пришел работать в кузницу, в колхозе мужские руки были на вес золота. В 1954 году Григория Федоровича избрали председателем колхоза «Октябрьская революция». Всего год проработал он председателем колхоза и, как солдат, умер на боевом посту  19 июня 1955 года.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285875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1600" b="1" smtClean="0">
                <a:solidFill>
                  <a:schemeClr val="bg1"/>
                </a:solidFill>
              </a:rPr>
              <a:t>1911 года в деревне Выдры, что в восьми километрах от Зуевки, в которой насчитывалось 76 крестьянских дворов. На одной из трех улиц, на склоне небольшого оврага в домике Матвея Кузнецова. Он был одним из четырех братьев.</a:t>
            </a:r>
          </a:p>
          <a:p>
            <a:pPr eaLnBrk="1" hangingPunct="1">
              <a:lnSpc>
                <a:spcPct val="80000"/>
              </a:lnSpc>
            </a:pPr>
            <a:endParaRPr lang="ru-RU" altLang="ru-RU" sz="16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1600" b="1" smtClean="0">
                <a:solidFill>
                  <a:schemeClr val="bg1"/>
                </a:solidFill>
              </a:rPr>
              <a:t>В первый класс пошел в Коробовскую школу, а потом перешел в Косинскую, где окончил семь классов. Затем – два курса рабфака Уральского лесотехнического института.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altLang="ru-RU" sz="16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1600" b="1" smtClean="0">
                <a:solidFill>
                  <a:schemeClr val="bg1"/>
                </a:solidFill>
              </a:rPr>
              <a:t>Работал в Уралхлебторге в городе Свердловске.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altLang="ru-RU" sz="16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1600" b="1" smtClean="0">
                <a:solidFill>
                  <a:schemeClr val="bg1"/>
                </a:solidFill>
              </a:rPr>
              <a:t>В октябре 1933 года был призван в армию, служил в Морфлоте</a:t>
            </a:r>
            <a:r>
              <a:rPr lang="ru-RU" altLang="ru-RU" sz="1600" b="1" smtClean="0"/>
              <a:t>.</a:t>
            </a:r>
            <a:r>
              <a:rPr lang="ru-RU" altLang="ru-RU" sz="1600" smtClean="0"/>
              <a:t> </a:t>
            </a:r>
          </a:p>
        </p:txBody>
      </p:sp>
      <p:sp>
        <p:nvSpPr>
          <p:cNvPr id="4099" name="WordArt 7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5581650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Степан Матвеевич Кузнецов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357313"/>
            <a:ext cx="328612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C:\Users\цБС\Pictures\2015-01-20\Scan2.TIF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9" t="37254" r="36658" b="5374"/>
          <a:stretch>
            <a:fillRect/>
          </a:stretch>
        </p:blipFill>
        <p:spPr bwMode="auto">
          <a:xfrm>
            <a:off x="500063" y="1357313"/>
            <a:ext cx="3451225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Рисунок 2" descr="C:\Users\цБС\Pictures\2015-01-20\Scan20001.TIF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1" t="46204" r="24483" b="818"/>
          <a:stretch>
            <a:fillRect/>
          </a:stretch>
        </p:blipFill>
        <p:spPr bwMode="auto">
          <a:xfrm>
            <a:off x="4786313" y="1428750"/>
            <a:ext cx="3341687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428750" y="357188"/>
            <a:ext cx="4787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</a:rPr>
              <a:t>У Г.Ф. Овсянникова родилось семеро детей.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</a:rPr>
              <a:t> Все они выросли достойными людьми.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 flipH="1">
            <a:off x="4857750" y="4786313"/>
            <a:ext cx="357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chemeClr val="bg1"/>
                </a:solidFill>
              </a:rPr>
              <a:t>Дочь Зинаида Григорьевна Чуйкова</a:t>
            </a:r>
          </a:p>
          <a:p>
            <a:pPr eaLnBrk="1" hangingPunct="1"/>
            <a:r>
              <a:rPr lang="ru-RU" altLang="ru-RU" sz="1400">
                <a:solidFill>
                  <a:schemeClr val="bg1"/>
                </a:solidFill>
              </a:rPr>
              <a:t>Проживает в селе Хмелевка.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714375" y="5072063"/>
            <a:ext cx="2603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chemeClr val="bg1"/>
                </a:solidFill>
              </a:rPr>
              <a:t>Правнук Максим Чуйков</a:t>
            </a:r>
          </a:p>
          <a:p>
            <a:pPr eaLnBrk="1" hangingPunct="1"/>
            <a:r>
              <a:rPr lang="ru-RU" altLang="ru-RU" sz="1400">
                <a:solidFill>
                  <a:schemeClr val="bg1"/>
                </a:solidFill>
              </a:rPr>
              <a:t>Проживает в поселке Косино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File005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3000375"/>
            <a:ext cx="8229600" cy="3381375"/>
          </a:xfrm>
          <a:noFill/>
        </p:spPr>
      </p:pic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928688" y="357188"/>
            <a:ext cx="6786562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>
                <a:solidFill>
                  <a:schemeClr val="bg1"/>
                </a:solidFill>
              </a:rPr>
              <a:t>Постановлением №24 Зуевского городского собрания представителей в честь 50-летия Победы от 12 апреля 1995 года было принято решение о переименовании улицы Коммуны в улицу Овсянникова, кавалера орденов Славы 3-х степеней. </a:t>
            </a:r>
          </a:p>
          <a:p>
            <a:pPr eaLnBrk="1" hangingPunct="1">
              <a:lnSpc>
                <a:spcPct val="80000"/>
              </a:lnSpc>
            </a:pPr>
            <a:endParaRPr lang="ru-RU" altLang="ru-RU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>
                <a:solidFill>
                  <a:schemeClr val="bg1"/>
                </a:solidFill>
              </a:rPr>
              <a:t>В 2012 году на здании школы №38 установлена мемориальная доска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b="1" i="1" smtClean="0"/>
              <a:t> </a:t>
            </a:r>
            <a:endParaRPr lang="ru-RU" altLang="ru-RU" b="1" i="1" smtClean="0"/>
          </a:p>
          <a:p>
            <a:pPr eaLnBrk="1" hangingPunct="1">
              <a:buFontTx/>
              <a:buNone/>
            </a:pPr>
            <a:r>
              <a:rPr lang="ru-RU" altLang="ru-RU" b="1" i="1" smtClean="0"/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0100" y="2643182"/>
            <a:ext cx="692548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Презентацию подготовила по материалам краеведческого </a:t>
            </a:r>
          </a:p>
          <a:p>
            <a:pPr>
              <a:defRPr/>
            </a:pPr>
            <a:r>
              <a:rPr lang="ru-RU" dirty="0"/>
              <a:t>сектора и зуевского краеведческого музея –</a:t>
            </a:r>
          </a:p>
          <a:p>
            <a:pPr>
              <a:defRPr/>
            </a:pPr>
            <a:r>
              <a:rPr lang="ru-RU" dirty="0"/>
              <a:t>зав. краеведческим сектором ЦБ МКУ «Зуевская ЦБС» </a:t>
            </a:r>
            <a:r>
              <a:rPr lang="ru-RU" dirty="0" err="1"/>
              <a:t>Елькина</a:t>
            </a:r>
            <a:r>
              <a:rPr lang="ru-RU" dirty="0"/>
              <a:t> Н.Г.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File00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642938"/>
            <a:ext cx="3144838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285750" y="1357313"/>
            <a:ext cx="428625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Участвовал в советско-японской войне, будучи командиром 71-го отряда особого назначения Амурской военной флотилии. В августе 1945 года Кузнецов, возглавляя разведгруппу, проводил разведку японской обороны в районе Фуцзиня, Цзямусов и других населённых пунктов северо-востока Китая. В боях отряд Кузнецова уничтожил около 300 солдат и офицеров противника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643063" y="285750"/>
            <a:ext cx="5715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Указом Президиума Верховного Совета СССР от 14 сентября 1945 года за «образцовое выполнение боевых заданий командования на фронте борьбы с японскими милитаристами и проявленные при этом мужество и героизм» капитан Степан Кузнецов был удостоен высокого звания Героя Советского Союза с вручением ордена Ленина и медали «Золотая Звезда» за номером 7129[1].</a:t>
            </a:r>
          </a:p>
          <a:p>
            <a:pPr eaLnBrk="1" hangingPunct="1"/>
            <a:endParaRPr lang="ru-RU" altLang="ru-RU" b="1">
              <a:solidFill>
                <a:schemeClr val="bg1"/>
              </a:solidFill>
            </a:endParaRP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 </a:t>
            </a:r>
          </a:p>
          <a:p>
            <a:pPr eaLnBrk="1" hangingPunct="1"/>
            <a:endParaRPr lang="ru-RU" altLang="ru-RU" b="1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286125"/>
            <a:ext cx="14287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2910" y="4071942"/>
            <a:ext cx="335758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Был также награждён двумя орденами Красного Знамени и орденом Красной Звезды, рядом </a:t>
            </a:r>
            <a:r>
              <a:rPr lang="ru-RU" b="1" dirty="0" err="1">
                <a:solidFill>
                  <a:schemeClr val="bg1"/>
                </a:solidFill>
              </a:rPr>
              <a:t>медалелей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433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28625"/>
            <a:ext cx="380365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4857750" y="571500"/>
            <a:ext cx="37147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b="1">
                <a:solidFill>
                  <a:schemeClr val="bg1"/>
                </a:solidFill>
              </a:rPr>
              <a:t>После окончания войны Кузнецов продолжил службу в Советской Армии. В 1955 году С.М. Кузнецов экстерном окончил Военно-морскую политическую академию. 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solidFill>
                  <a:schemeClr val="bg1"/>
                </a:solidFill>
              </a:rPr>
              <a:t>Проживал в Ленинграде.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solidFill>
                  <a:schemeClr val="bg1"/>
                </a:solidFill>
              </a:rPr>
              <a:t>В 1960 году в звании подполковника уволился в запас. Жил в городе Ленинграде. Умер 15 ноября 1983 года</a:t>
            </a:r>
            <a:r>
              <a:rPr lang="ru-RU" altLang="ru-RU" b="1"/>
              <a:t>.</a:t>
            </a: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571500" y="5657850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/>
              <a:t>Надгробный памятник установлен в Санкт-Петербурге на Красненьком кладбище. Фото Алексея Пиголицына </a:t>
            </a:r>
          </a:p>
          <a:p>
            <a:pPr eaLnBrk="1" hangingPunct="1"/>
            <a:r>
              <a:rPr lang="ru-RU" altLang="ru-RU" sz="1400"/>
              <a:t>(г. Санкт-Петербург).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4813"/>
            <a:ext cx="8229600" cy="3381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b="1" smtClean="0">
                <a:solidFill>
                  <a:schemeClr val="bg1"/>
                </a:solidFill>
              </a:rPr>
              <a:t>Именем Степана Кузнецова названа одна из улиц Зуевки.</a:t>
            </a:r>
          </a:p>
        </p:txBody>
      </p:sp>
      <p:pic>
        <p:nvPicPr>
          <p:cNvPr id="8195" name="Picture 9" descr="File00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428750"/>
            <a:ext cx="7637462" cy="4537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 flipH="1">
            <a:off x="1474788" y="500063"/>
            <a:ext cx="6311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В 2012 году на здании бывшей школы №38 установлена мемориальная доска  зуевчанину -герою Кузнецову Степану Матвеевичу</a:t>
            </a:r>
          </a:p>
        </p:txBody>
      </p:sp>
      <p:pic>
        <p:nvPicPr>
          <p:cNvPr id="9219" name="Рисунок 2" descr="4621A0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1" b="10315"/>
          <a:stretch>
            <a:fillRect/>
          </a:stretch>
        </p:blipFill>
        <p:spPr bwMode="auto">
          <a:xfrm>
            <a:off x="1500188" y="1714500"/>
            <a:ext cx="5214937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File004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6775" y="1557338"/>
            <a:ext cx="3078163" cy="4967287"/>
          </a:xfrm>
          <a:noFill/>
        </p:spPr>
      </p:pic>
      <p:sp>
        <p:nvSpPr>
          <p:cNvPr id="1024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857375"/>
            <a:ext cx="4038600" cy="2444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400" b="1" smtClean="0">
                <a:solidFill>
                  <a:schemeClr val="bg1"/>
                </a:solidFill>
              </a:rPr>
              <a:t>       Родился Виталий  30 ноября в 1923 году в деревне Большие Соболи Пасынковского сельского совета Зуевского района в семье крестьянина. После окончания школы учился в ФЗО, затем работал слесарем в паровозном депо станции Зуевка.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altLang="ru-RU" sz="2400" b="1" smtClean="0">
              <a:solidFill>
                <a:schemeClr val="bg1"/>
              </a:solidFill>
            </a:endParaRPr>
          </a:p>
        </p:txBody>
      </p:sp>
      <p:sp>
        <p:nvSpPr>
          <p:cNvPr id="10244" name="WordArt 7"/>
          <p:cNvSpPr>
            <a:spLocks noChangeArrowheads="1" noChangeShapeType="1" noTextEdit="1"/>
          </p:cNvSpPr>
          <p:nvPr/>
        </p:nvSpPr>
        <p:spPr bwMode="auto">
          <a:xfrm>
            <a:off x="1619250" y="260350"/>
            <a:ext cx="6000750" cy="1008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Виталий Максимович Соболев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428750" y="500063"/>
            <a:ext cx="65722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b="1">
                <a:solidFill>
                  <a:schemeClr val="bg1"/>
                </a:solidFill>
              </a:rPr>
              <a:t>Наступил 1941 год, как и многие тысячи парней, ушел на фронт и Виталий. С начала войны он воевал пулеметчиком в составе отдельного лыжного батальона под Ленинградом. Был тяжело ранен. После госпиталя снова на фронт. Но теперь уже в стрелковой разведывательной роте. </a:t>
            </a:r>
          </a:p>
        </p:txBody>
      </p:sp>
      <p:pic>
        <p:nvPicPr>
          <p:cNvPr id="11267" name="Picture 7" descr="File00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428875"/>
            <a:ext cx="4538662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409</TotalTime>
  <Words>1104</Words>
  <Application>Microsoft Office PowerPoint</Application>
  <PresentationFormat>Экран (4:3)</PresentationFormat>
  <Paragraphs>70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ДоМо</dc:creator>
  <cp:lastModifiedBy>Лавровский Сергей Владимирович</cp:lastModifiedBy>
  <cp:revision>42</cp:revision>
  <dcterms:created xsi:type="dcterms:W3CDTF">2008-05-22T06:33:12Z</dcterms:created>
  <dcterms:modified xsi:type="dcterms:W3CDTF">2015-05-07T14:43:09Z</dcterms:modified>
</cp:coreProperties>
</file>