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2101B0-62DD-4CC4-984D-1DE446FFE153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46B6BC-5302-4DA8-A273-A3AAAE44A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136904" cy="338437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«Наши земляки </a:t>
            </a:r>
            <a:r>
              <a:rPr lang="ru-RU" sz="6000" dirty="0"/>
              <a:t>– </a:t>
            </a:r>
            <a:r>
              <a:rPr lang="ru-RU" sz="6000" dirty="0" smtClean="0"/>
              <a:t>Звания </a:t>
            </a:r>
            <a:r>
              <a:rPr lang="ru-RU" sz="6000" dirty="0"/>
              <a:t>героя </a:t>
            </a:r>
            <a:r>
              <a:rPr lang="ru-RU" sz="6000" dirty="0" smtClean="0"/>
              <a:t>достойны»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7200800" cy="1176536"/>
          </a:xfrm>
        </p:spPr>
        <p:txBody>
          <a:bodyPr/>
          <a:lstStyle/>
          <a:p>
            <a:pPr algn="ctr"/>
            <a:r>
              <a:rPr lang="ru-RU" dirty="0" smtClean="0"/>
              <a:t>Муниципальное учреждение культуры </a:t>
            </a:r>
          </a:p>
          <a:p>
            <a:pPr algn="ctr"/>
            <a:r>
              <a:rPr lang="ru-RU" dirty="0" smtClean="0"/>
              <a:t>Советская межмуниципальная библиотечная система</a:t>
            </a:r>
          </a:p>
          <a:p>
            <a:pPr algn="ctr"/>
            <a:r>
              <a:rPr lang="ru-RU" dirty="0" smtClean="0"/>
              <a:t>Центральная библиотека им. П.В. Алабина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407894" cy="3684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286256"/>
            <a:ext cx="348999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Быков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Алексей Васильевич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500042"/>
            <a:ext cx="571504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Быков Алексей Васильевич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сапёр 568-го стрелкового полка 149-й стрелковой дивизии 65-й армии Центрального фронта, красноармеец.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Родился 1 (14) октября 1915 года в деревне Быки ныне Советского района Кировской области в крестьянской семье.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Красной Армии с июня 1942 года. На фронте с сентября 1942 года.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ночь на 16 октября 1943 года сапёр Быков А.В. провёл инженерную разведку левого берега Днепр в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целях выявления удобного места для форсирования водной преграды.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Подготовив четыре лодки, красноармеец Быков А.В. первым в составе десантной группы высадился на правый берег Днепра. В бою за удержание плацдарма гранатами подбил вражеский танк. Указом Президиума Верховного Совета СССР от 30 октября 1943 года красноармейцу Быкову Алексею Васильевичу присвоено звание Героя Советского Союза с вручением ордена Ленина и медали «Золотая Звезда» 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мае 1944 года был демобилизован по ранению. Вернулся на родину.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Скончался 17 июля 1989 года. Похоронен в Энгельсе.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Награждён орденом Ленина, орденом Отечественной войны 1-й степени, медалями.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929198"/>
            <a:ext cx="2357454" cy="169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214290"/>
            <a:ext cx="5357850" cy="642942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Чернов Павел (Павлин) Михайлович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стрелок 212-го гвардейского стрелкового полка (75-я гвардейская стрелковая дивизия, 60-я армия, Центральный фронт) гвардии красноармеец.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Родился 9 июня 1925 года в деревне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Морданы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ныне Советского района Кировской В 1943 году был призван в Красную Армию.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23 сентября 1943 года гвардии красноармеец Чернов в составе взвода гвардии младшего лейтенанта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Яржина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одним из первых форсировал реку Днепр в районе села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Глебовка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Вышгородский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Киевской области). Когда гвардейцы закрепились на правом берегу, к этому же месту подошел управляемый гитлеровцами буксирный пароход «Николаев» с баржей, груженной военно-инженерным имуществом. Чернов вместе с бойцами участвовал в захвате парохода и баржи. В бою за село Ясногородка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Вышгородский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Киевской области) действовал смело и решительно, уничтожил до 18 гитлеровцев.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Погиб в бою 26 сентября 1943 года. Похоронен в братской могиле в селе Ясногородка.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17 октября 1943 года  гвардии красноармейцу  Чернову Павлу Михайловичу присвоено звание Героя Советского Союза посмертно.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Награжден орденом Ленина.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7" y="330021"/>
            <a:ext cx="2510754" cy="3665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4071942"/>
            <a:ext cx="392909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Чернов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Павел Михайлович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29198"/>
            <a:ext cx="2428892" cy="1743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3038"/>
            <a:ext cx="2428892" cy="3346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3929066"/>
            <a:ext cx="264320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Кузьминых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 Ильич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57166"/>
            <a:ext cx="60007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Кузьминых Иван Ильич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командир 98-го отдельного истребительного батальона противотанковых ружей (ПТР) 60-й армии Центрального фронта, капитан.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Родился 14 марта 1919 года в деревне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Кулигино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ныне Советского района Кировской области в крестьянской семье.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Красной Армии с 1938 года. Направлен для прохождения действительной военной службы в пограничные войска НКВД СССР.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 с июня 1941 года.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Командир 98-го отдельного истребительного батальона ПТР (60-я армия, Центральный фронт) комсомолец капитан Иван Кузьминых с вверенным ему батальоном в конце сентября - начале октября 1943 года одним из первых форсировал реку Днепр у села Ясногородка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Вышгородского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Киевской области Украины, и закрепился на отвоёванном у врага плацдарме, отразив несколько гитлеровских контратак.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17 октября 1943 года  капитану Кузьминых Ивану Ильичу присвоено звание Героя Советского Союза с вручением ордена Ленина и медали «Золотая Звезда» (№ 1698). Награждён орденом Ленина, орденами Отечественной войны 1-й степени, Красной Звезды, медалями.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фасаде самого высокого здания Новочеркасска - четырнадцатиэтажном жилом доме по проспекту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Баклановскому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котором жил Герой Советского Союза И.И. Кузьминых, в память о нём установлена мемориальная доска.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2332675" cy="1888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0"/>
            <a:ext cx="4929222" cy="6715148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Тарасов Николай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Арсентьевич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– командир роты 857-го стрелкового полка (294-я Черкасская стрелковая дивизия, 52-я армия, 2-й Украинский фронт), лейтенант.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Родился 30 ноября 1915 года в селе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Завертная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(по другим данным – в расположенном рядом селе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Лесниково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 ныне Советского района Кировской области в семье крестьянина.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1936 году был призван в армию на действительную службу. Воевал на Западном, Ленинградском,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Волховском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Степном, 2-м и 1-м Украинских фронтах. 21 февраля 1942 года был ранен.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рядах 294-й стрелковой дивизии освобождал левобережную Украину.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 районе северо-восточнее города Яссы под шквальным огнём противника на самодельных плотах батальон форсировал Прут. Тарасов был в числе первой группы из нескольких взводов, переправившихся через реку. Высадившиеся бойцы отразили удар противника, нанесённый силами до двух батальонов пехоты, и сами перешли в наступление. Решительные действия командира батальона принесли успех. На поле боя осталось около 200 убитых немцев и румын. На захваченный плацдарм началась переправа остальных подразделений полка.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24 марта 1945 года  лейтенанту Тарасову Николаю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Арсентьевичу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было присвоено звание Героя Советского Союза с вручением ордена Ленина и медали «Золотая Звезда». 23 апреля 1945 года командир батальона 857-го стрелкового полка капитан Тарасов был убит.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Похоронен в городе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Вайсенберг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(район –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Баутцен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Саксония), примерно в 50 км восточнее Дрездена.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Награждён орденом Ленина, орденом Красного Знамени, орденом Александра Невского, орденом Красной Звезды, медалями, в том числе «За боевые заслуги».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Бюст Героя установлен в поселке Михайловка, его именем названа улица в посёлке городского типа Шипу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27"/>
            <a:ext cx="2798794" cy="4106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2" y="4500570"/>
            <a:ext cx="45720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Тарасов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Николай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Арсентьевич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357826"/>
            <a:ext cx="1990725" cy="150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714644" cy="3752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142908" y="4214818"/>
            <a:ext cx="421484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Шишкин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Василий Михайлович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85728"/>
            <a:ext cx="49292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Шишкин Василий Михайлович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командир отделения 53-го гвардейского отдельного саперного батальона (48-я гвардейская стрелковая дивизия, 28-я армия, 3-й Белорусский фронт), гвардии старший сержант.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Родился 13 февраля 1921 года в деревне Большое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Лужаново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ныне Советского района Кировской области в семье крестьянина.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апреле 1941 года был призван в Красную Армию. Участник Великой Отечественной войны с февраля 1942 года. Воевал на Северо-Западном, Степном, 1-м и 2-м Украинских, 2-м и 3-м Белорусских фронтах. В период подготовки к прорыву оборону противника у города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Гумбиннен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(ныне – Гусев) гвардии старший сержант В.М. Шишкин обнаружил и обезвредил 830 вражеских мин.  Указом Президиума Верховного Совета СССР от 27 июня 1945 года  гвардии старшему сержанту Шишкину Василию Михайловичу присвоено звание Героя Советского Союза с вручением ордена Ленина и медали «Золотая Звезда» (№ 6677).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После демобилизации вернулся на родину.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Скончался 1 января 1983 года. Похоронен в Кирове.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Награжден орденами Ленина, Красной Звезды, Славы 2-й и 3-й степеней, медалями.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советское время имя Героя носили пионерские дружины средних школ № 16 и № 58 города Киров.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72074"/>
            <a:ext cx="2214578" cy="1589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357166"/>
            <a:ext cx="4786346" cy="61436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БОРОВИКОВ Александр Сергеевич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кавалер трех орденов Славы. Родился 29.9.1907 в дер. Боровики ныне Советского р-на Кировской обл. в семье крестьянина.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1929 по 1931 год находился на военной службе.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 Августа 1941 года призван на фронт. Первое боевое крещение получил осенью 1941 года, защищая Москву. В составе отдельного батальона прошел с боями от Москвы до Берлина. За ратные подвиги награжден орденами Красной Звезды, Славы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степени, Славы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степени, Славы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окт. 1945 демобилизован. Вернулся в родную деревню. Награжден орденом Отечественной войны 1 степени, Красной Звезды, медалями. Его имя значится на галерее Героев г. Советск Киров. обл.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2851578" cy="4025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4500570"/>
            <a:ext cx="4402289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Боровиков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 Сергеевич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286388"/>
            <a:ext cx="2189779" cy="157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8928992" cy="6624736"/>
          </a:xfrm>
        </p:spPr>
        <p:txBody>
          <a:bodyPr numCol="2">
            <a:normAutofit lnSpcReduction="10000"/>
          </a:bodyPr>
          <a:lstStyle/>
          <a:p>
            <a:pPr marL="36576" indent="0">
              <a:buNone/>
            </a:pPr>
            <a:r>
              <a:rPr lang="ru-RU" dirty="0" smtClean="0"/>
              <a:t>…Вечная </a:t>
            </a:r>
            <a:r>
              <a:rPr lang="ru-RU" dirty="0"/>
              <a:t>слава </a:t>
            </a:r>
            <a:r>
              <a:rPr lang="ru-RU" dirty="0" smtClean="0"/>
              <a:t>героям!</a:t>
            </a:r>
          </a:p>
          <a:p>
            <a:pPr marL="36576" indent="0">
              <a:buNone/>
            </a:pPr>
            <a:r>
              <a:rPr lang="ru-RU" dirty="0" smtClean="0"/>
              <a:t>Слава </a:t>
            </a:r>
            <a:r>
              <a:rPr lang="ru-RU" dirty="0"/>
              <a:t>героям! Слава</a:t>
            </a:r>
            <a:r>
              <a:rPr lang="ru-RU" dirty="0" smtClean="0"/>
              <a:t>!!!</a:t>
            </a:r>
            <a:endParaRPr lang="ru-RU" dirty="0"/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…Но зачем она им</a:t>
            </a:r>
            <a:r>
              <a:rPr lang="ru-RU" dirty="0" smtClean="0"/>
              <a:t>,</a:t>
            </a:r>
          </a:p>
          <a:p>
            <a:pPr marL="36576" indent="0">
              <a:buNone/>
            </a:pPr>
            <a:r>
              <a:rPr lang="ru-RU" dirty="0" smtClean="0"/>
              <a:t> Эта слава, - мертвым?</a:t>
            </a:r>
          </a:p>
          <a:p>
            <a:pPr marL="36576" indent="0">
              <a:buNone/>
            </a:pPr>
            <a:r>
              <a:rPr lang="ru-RU" dirty="0" smtClean="0"/>
              <a:t>Для </a:t>
            </a:r>
            <a:r>
              <a:rPr lang="ru-RU" dirty="0"/>
              <a:t>чего она им,</a:t>
            </a:r>
          </a:p>
          <a:p>
            <a:pPr marL="36576" indent="0">
              <a:buNone/>
            </a:pPr>
            <a:r>
              <a:rPr lang="ru-RU" dirty="0" smtClean="0"/>
              <a:t>Эта </a:t>
            </a:r>
            <a:r>
              <a:rPr lang="ru-RU" dirty="0"/>
              <a:t>слава, - павшим?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Все живое – спасшим.</a:t>
            </a:r>
          </a:p>
          <a:p>
            <a:pPr marL="36576" indent="0">
              <a:buNone/>
            </a:pPr>
            <a:r>
              <a:rPr lang="ru-RU" dirty="0" smtClean="0"/>
              <a:t>Себя </a:t>
            </a:r>
            <a:r>
              <a:rPr lang="ru-RU" dirty="0"/>
              <a:t>– не спасшим</a:t>
            </a:r>
            <a:r>
              <a:rPr lang="ru-RU" dirty="0" smtClean="0"/>
              <a:t>.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Для чего она им,</a:t>
            </a:r>
          </a:p>
          <a:p>
            <a:pPr marL="36576" indent="0">
              <a:buNone/>
            </a:pPr>
            <a:r>
              <a:rPr lang="ru-RU" dirty="0" smtClean="0"/>
              <a:t>Эта </a:t>
            </a:r>
            <a:r>
              <a:rPr lang="ru-RU" dirty="0"/>
              <a:t>слава, - мертвым?..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Если молнии в тучах </a:t>
            </a:r>
            <a:r>
              <a:rPr lang="ru-RU" dirty="0" smtClean="0"/>
              <a:t>заплещутся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Жарко, и огромное </a:t>
            </a:r>
            <a:r>
              <a:rPr lang="ru-RU" dirty="0" smtClean="0"/>
              <a:t>небо</a:t>
            </a:r>
          </a:p>
          <a:p>
            <a:pPr marL="36576" indent="0">
              <a:buNone/>
            </a:pPr>
            <a:r>
              <a:rPr lang="ru-RU" dirty="0"/>
              <a:t>От грома оглохнет, 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Если крикнут все люди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Земного шара, - ни один </a:t>
            </a:r>
            <a:r>
              <a:rPr lang="ru-RU" dirty="0" smtClean="0"/>
              <a:t>из </a:t>
            </a:r>
          </a:p>
          <a:p>
            <a:pPr marL="36576" indent="0">
              <a:buNone/>
            </a:pPr>
            <a:r>
              <a:rPr lang="ru-RU" dirty="0" smtClean="0"/>
              <a:t>Погибших даже не вздрогнет.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Знаю: солнце в пустые глазницы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Не брызнет!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Знаю: песня тяжелых могил</a:t>
            </a:r>
          </a:p>
          <a:p>
            <a:pPr marL="36576" indent="0">
              <a:buNone/>
            </a:pPr>
            <a:r>
              <a:rPr lang="ru-RU" dirty="0" smtClean="0"/>
              <a:t>Не </a:t>
            </a:r>
            <a:r>
              <a:rPr lang="ru-RU" dirty="0"/>
              <a:t>откроет! Но от </a:t>
            </a:r>
            <a:r>
              <a:rPr lang="ru-RU" dirty="0" smtClean="0"/>
              <a:t>имени</a:t>
            </a:r>
          </a:p>
          <a:p>
            <a:pPr marL="36576" indent="0">
              <a:buNone/>
            </a:pPr>
            <a:r>
              <a:rPr lang="ru-RU" dirty="0" smtClean="0"/>
              <a:t>Сердца</a:t>
            </a:r>
            <a:r>
              <a:rPr lang="ru-RU" dirty="0"/>
              <a:t>, от имени жизни,</a:t>
            </a:r>
          </a:p>
          <a:p>
            <a:pPr marL="36576" indent="0">
              <a:buNone/>
            </a:pPr>
            <a:r>
              <a:rPr lang="ru-RU" dirty="0" smtClean="0"/>
              <a:t>Повторяю</a:t>
            </a:r>
            <a:r>
              <a:rPr lang="ru-RU" dirty="0"/>
              <a:t>! Вечная Слава Героям</a:t>
            </a:r>
            <a:r>
              <a:rPr lang="ru-RU" dirty="0" smtClean="0"/>
              <a:t>!..</a:t>
            </a:r>
          </a:p>
          <a:p>
            <a:pPr marL="36576" indent="0" algn="r">
              <a:buNone/>
            </a:pPr>
            <a:r>
              <a:rPr lang="ru-RU" dirty="0" smtClean="0"/>
              <a:t>Р. Рождественский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2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/>
          <a:stretch/>
        </p:blipFill>
        <p:spPr bwMode="auto">
          <a:xfrm>
            <a:off x="395536" y="332656"/>
            <a:ext cx="8411073" cy="6117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59" y="2132856"/>
            <a:ext cx="4594650" cy="3384376"/>
          </a:xfrm>
        </p:spPr>
        <p:txBody>
          <a:bodyPr>
            <a:normAutofit fontScale="55000" lnSpcReduction="20000"/>
          </a:bodyPr>
          <a:lstStyle/>
          <a:p>
            <a:pPr marR="3937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500" b="1" dirty="0">
                <a:latin typeface="Times New Roman"/>
                <a:ea typeface="Times New Roman"/>
                <a:cs typeface="Times New Roman"/>
              </a:rPr>
              <a:t>Их много, их десятки миллионов,</a:t>
            </a:r>
            <a:endParaRPr lang="ru-RU" sz="4500" b="1" dirty="0">
              <a:latin typeface="Calibri"/>
              <a:ea typeface="Calibri"/>
              <a:cs typeface="Times New Roman"/>
            </a:endParaRPr>
          </a:p>
          <a:p>
            <a:pPr marR="3937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500" b="1" dirty="0">
                <a:latin typeface="Times New Roman"/>
                <a:ea typeface="Times New Roman"/>
                <a:cs typeface="Times New Roman"/>
              </a:rPr>
              <a:t>Их армия, их целая страна.</a:t>
            </a:r>
            <a:endParaRPr lang="ru-RU" sz="4500" b="1" dirty="0">
              <a:latin typeface="Calibri"/>
              <a:ea typeface="Calibri"/>
              <a:cs typeface="Times New Roman"/>
            </a:endParaRPr>
          </a:p>
          <a:p>
            <a:pPr marR="3937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500" b="1" dirty="0">
                <a:latin typeface="Times New Roman"/>
                <a:ea typeface="Times New Roman"/>
                <a:cs typeface="Times New Roman"/>
              </a:rPr>
              <a:t>И пусть живые молятся влюблено</a:t>
            </a:r>
            <a:endParaRPr lang="ru-RU" sz="4500" b="1" dirty="0">
              <a:latin typeface="Calibri"/>
              <a:ea typeface="Calibri"/>
              <a:cs typeface="Times New Roman"/>
            </a:endParaRPr>
          </a:p>
          <a:p>
            <a:pPr marR="3937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500" b="1" dirty="0">
                <a:latin typeface="Times New Roman"/>
                <a:ea typeface="Times New Roman"/>
                <a:cs typeface="Times New Roman"/>
              </a:rPr>
              <a:t>Всем им, которых унесла война</a:t>
            </a:r>
            <a:r>
              <a:rPr lang="ru-RU" sz="4500" b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4800" dirty="0">
                <a:latin typeface="Times New Roman"/>
                <a:ea typeface="Calibri"/>
              </a:rPr>
              <a:t> </a:t>
            </a:r>
            <a:endParaRPr lang="ru-RU" sz="4800" dirty="0" smtClean="0">
              <a:latin typeface="Times New Roman"/>
              <a:ea typeface="Calibri"/>
            </a:endParaRPr>
          </a:p>
          <a:p>
            <a:pPr marR="3937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>
                <a:latin typeface="Times New Roman"/>
                <a:ea typeface="Calibri"/>
              </a:rPr>
              <a:t> </a:t>
            </a:r>
            <a:r>
              <a:rPr lang="ru-RU" sz="4800" dirty="0" smtClean="0">
                <a:latin typeface="Times New Roman"/>
                <a:ea typeface="Calibri"/>
              </a:rPr>
              <a:t>                   </a:t>
            </a:r>
            <a:r>
              <a:rPr lang="ru-RU" sz="3300" b="1" dirty="0" smtClean="0">
                <a:latin typeface="Times New Roman"/>
                <a:ea typeface="Calibri"/>
              </a:rPr>
              <a:t>Ф. Чуев </a:t>
            </a:r>
            <a:endParaRPr lang="ru-RU" sz="3300" b="1" dirty="0">
              <a:latin typeface="Calibri"/>
              <a:ea typeface="Calibri"/>
              <a:cs typeface="Times New Roman"/>
            </a:endParaRP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4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760640"/>
          </a:xfrm>
        </p:spPr>
        <p:txBody>
          <a:bodyPr numCol="2">
            <a:normAutofit fontScale="92500" lnSpcReduction="10000"/>
          </a:bodyPr>
          <a:lstStyle/>
          <a:p>
            <a:pPr marL="36576" indent="0">
              <a:buNone/>
            </a:pPr>
            <a:r>
              <a:rPr lang="ru-RU" sz="3500" b="1" dirty="0" smtClean="0"/>
              <a:t>…Помните</a:t>
            </a:r>
            <a:r>
              <a:rPr lang="ru-RU" sz="3500" b="1" dirty="0"/>
              <a:t>!</a:t>
            </a:r>
          </a:p>
          <a:p>
            <a:pPr marL="36576" indent="0">
              <a:buNone/>
            </a:pPr>
            <a:r>
              <a:rPr lang="ru-RU" sz="3500" b="1" dirty="0"/>
              <a:t>Через века,</a:t>
            </a:r>
          </a:p>
          <a:p>
            <a:pPr marL="36576" indent="0">
              <a:buNone/>
            </a:pPr>
            <a:r>
              <a:rPr lang="ru-RU" sz="3500" b="1" dirty="0"/>
              <a:t>       через года,—</a:t>
            </a:r>
          </a:p>
          <a:p>
            <a:pPr marL="36576" indent="0">
              <a:buNone/>
            </a:pPr>
            <a:r>
              <a:rPr lang="ru-RU" sz="3500" b="1" dirty="0"/>
              <a:t>помните!</a:t>
            </a:r>
          </a:p>
          <a:p>
            <a:pPr marL="36576" indent="0">
              <a:buNone/>
            </a:pPr>
            <a:r>
              <a:rPr lang="ru-RU" sz="3500" b="1" dirty="0"/>
              <a:t>О тех,</a:t>
            </a:r>
          </a:p>
          <a:p>
            <a:pPr marL="36576" indent="0">
              <a:buNone/>
            </a:pPr>
            <a:r>
              <a:rPr lang="ru-RU" sz="3500" b="1" dirty="0"/>
              <a:t>кто уже не придет</a:t>
            </a:r>
          </a:p>
          <a:p>
            <a:pPr marL="36576" indent="0">
              <a:buNone/>
            </a:pPr>
            <a:r>
              <a:rPr lang="ru-RU" sz="3500" b="1" dirty="0"/>
              <a:t>              никогда,—</a:t>
            </a:r>
          </a:p>
          <a:p>
            <a:pPr marL="36576" indent="0">
              <a:buNone/>
            </a:pPr>
            <a:r>
              <a:rPr lang="ru-RU" sz="3500" b="1" dirty="0"/>
              <a:t>помните!</a:t>
            </a:r>
          </a:p>
          <a:p>
            <a:endParaRPr lang="ru-RU" sz="3500" b="1" dirty="0"/>
          </a:p>
          <a:p>
            <a:pPr marL="36576" indent="0">
              <a:buNone/>
            </a:pPr>
            <a:r>
              <a:rPr lang="ru-RU" sz="3500" b="1" dirty="0"/>
              <a:t>Не плачьте!</a:t>
            </a:r>
          </a:p>
          <a:p>
            <a:pPr marL="36576" indent="0">
              <a:buNone/>
            </a:pPr>
            <a:r>
              <a:rPr lang="ru-RU" sz="3500" b="1" dirty="0"/>
              <a:t>В горле</a:t>
            </a:r>
          </a:p>
          <a:p>
            <a:pPr marL="36576" indent="0">
              <a:buNone/>
            </a:pPr>
            <a:r>
              <a:rPr lang="ru-RU" sz="3500" b="1" dirty="0"/>
              <a:t>     сдержите стоны,</a:t>
            </a:r>
          </a:p>
          <a:p>
            <a:pPr marL="36576" indent="0">
              <a:buNone/>
            </a:pPr>
            <a:r>
              <a:rPr lang="ru-RU" sz="3500" b="1" dirty="0"/>
              <a:t>горькие стоны.</a:t>
            </a:r>
          </a:p>
          <a:p>
            <a:pPr marL="36576" indent="0">
              <a:buNone/>
            </a:pPr>
            <a:r>
              <a:rPr lang="ru-RU" sz="3500" b="1" dirty="0"/>
              <a:t>Памяти</a:t>
            </a:r>
          </a:p>
          <a:p>
            <a:pPr marL="36576" indent="0">
              <a:buNone/>
            </a:pPr>
            <a:r>
              <a:rPr lang="ru-RU" sz="3500" b="1" dirty="0"/>
              <a:t>     павших</a:t>
            </a:r>
          </a:p>
          <a:p>
            <a:pPr marL="36576" indent="0">
              <a:buNone/>
            </a:pPr>
            <a:r>
              <a:rPr lang="ru-RU" sz="3500" b="1" dirty="0"/>
              <a:t>          будьте</a:t>
            </a:r>
          </a:p>
          <a:p>
            <a:pPr marL="36576" indent="0">
              <a:buNone/>
            </a:pPr>
            <a:r>
              <a:rPr lang="ru-RU" sz="3500" b="1" dirty="0"/>
              <a:t>               достойны!</a:t>
            </a:r>
          </a:p>
          <a:p>
            <a:pPr marL="36576" indent="0">
              <a:buNone/>
            </a:pPr>
            <a:r>
              <a:rPr lang="ru-RU" sz="3500" b="1" dirty="0"/>
              <a:t>Вечно</a:t>
            </a:r>
          </a:p>
          <a:p>
            <a:pPr marL="36576" indent="0">
              <a:buNone/>
            </a:pPr>
            <a:r>
              <a:rPr lang="ru-RU" sz="3500" b="1" dirty="0"/>
              <a:t>достойны</a:t>
            </a:r>
            <a:r>
              <a:rPr lang="ru-RU" sz="3500" b="1" dirty="0" smtClean="0"/>
              <a:t>!...</a:t>
            </a:r>
          </a:p>
          <a:p>
            <a:pPr marL="36576" indent="0" algn="r">
              <a:buNone/>
            </a:pPr>
            <a:endParaRPr lang="ru-RU" sz="1100" dirty="0" smtClean="0"/>
          </a:p>
          <a:p>
            <a:pPr marL="36576" indent="0" algn="r">
              <a:buNone/>
            </a:pPr>
            <a:r>
              <a:rPr lang="ru-RU" dirty="0" smtClean="0"/>
              <a:t>Р. Рождественский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61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286016" cy="3200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8992" y="142852"/>
            <a:ext cx="5500726" cy="635798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Леонид Александрович Говоров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(1897-1955) - советский военачальник, маршал Советского Союза (1944), Герой Советского Союза (1945).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Леонид Говоров родился 22 февраля 1897 года в деревне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Бутырки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Вятской губернии.  Окончил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Елабужское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реальное училище. В Великую Отечественную войну - командующий армией, Ленинградской группой войск, с июня 1942 года - войсками Ленинградского фронта (в 1945 году одновременно 2-го Прибалтийского фронта). Маршал Советского Союза (1944 г.).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Леонид Говоров награжден пятью орденами Ленина, тремя орденами Красного Знамени, орденом «Победа», двумя орденами Суворова 2-й степени, орденом Кутузова 2-й степени, орденом Красной Звезды, медалями. Указом Президиума Верховного Совета СССР от 27 января 1945 года Говорову Леониду Александровичу присвоено звание Героя Советского Союза.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Леонид Александрович Говоров умер 19 марта 1955 года. Похоронен у Кремлевской  стены в Москве. Его имя носят Харьковская военно-инженерная радиотехническая академия, улицы в Москве, Ленинграде, Елабуге, теплоход на Балтике. На стене здания Военной академии имени Михаила Фрунзе установлена мемориальная доска с его именем».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3714744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Леонид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Александрович</a:t>
            </a:r>
          </a:p>
          <a:p>
            <a:r>
              <a:rPr lang="ru-RU" sz="2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Говоров</a:t>
            </a:r>
            <a:endParaRPr lang="ru-RU" sz="2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2571768" cy="17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4614866" cy="614366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Ива́н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Серге́евич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Черны́х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(1918, 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Петуховка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Фокинского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сельсовета Кировской области — 16 декабря 1941, около г. Чудова, Ленинградской области) — советский лётчик, Герой Советского Союза.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Родился 2 августа 1918 году в деревне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Петуховке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(Петухи), ныне Советского района Кировской области, в семье крестьянина. Русский.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Отец погиб в Гражданскую войну. С 1928 года Иван жил в городе Томске. Учился в школе № 4 города Томска, окончил её и ФЗУ в 1938 году, работал слесарем на машиностроительном заводе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Киселёвске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(ныне ОАО «Машиностроительный завод им. И. С. Черных»). Успешно окончил аэроклуб в городе Прокопьевск, затем поступил в Новосибирскую военно-авиационную школу.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фронте с первых дней Великой Отечественной войны, был награждён орденом Красного Знамени и медалью «За отвагу». 16 декабря 1941 года Иван Черных на самолёте Пе-2 участвовал в боях за Ленинград под городом Чудово. Самолёт был подбит и загорелся, тем не менее лётчик сумел выровнять его и сбросить бомбы, после чего направил горящую машину на колонну техники, повторив подвиг Николая Гастелло.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857520" cy="3995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0694" y="4357694"/>
            <a:ext cx="321471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Черных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Иван Сергеевич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268591"/>
            <a:ext cx="2214578" cy="1589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440844" cy="3378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142908" y="4000504"/>
            <a:ext cx="350046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Распопин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Пётр Фёдорович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85728"/>
            <a:ext cx="55721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Распопин</a:t>
            </a:r>
            <a:r>
              <a:rPr lang="ru-RU" b="1" dirty="0" smtClean="0"/>
              <a:t> Пётр Фёдорович </a:t>
            </a:r>
            <a:r>
              <a:rPr lang="ru-RU" dirty="0" smtClean="0"/>
              <a:t>- командир стрелкового взвода 329-го стрелкового полка 70-й стрелковой дивизии 7-й армии Северо-Западного фронта, лейтенант.</a:t>
            </a:r>
          </a:p>
          <a:p>
            <a:pPr algn="just"/>
            <a:r>
              <a:rPr lang="ru-RU" dirty="0" smtClean="0"/>
              <a:t> Родился 2 января 1915 года в деревне Цыганы </a:t>
            </a:r>
            <a:r>
              <a:rPr lang="ru-RU" dirty="0" err="1" smtClean="0"/>
              <a:t>Татауровского</a:t>
            </a:r>
            <a:r>
              <a:rPr lang="ru-RU" dirty="0" smtClean="0"/>
              <a:t>, ныне </a:t>
            </a:r>
            <a:r>
              <a:rPr lang="ru-RU" dirty="0" err="1" smtClean="0"/>
              <a:t>Совесткого</a:t>
            </a:r>
            <a:r>
              <a:rPr lang="ru-RU" dirty="0" smtClean="0"/>
              <a:t>, района Кировской области в крестьянской семье.  </a:t>
            </a:r>
          </a:p>
          <a:p>
            <a:pPr algn="just"/>
            <a:r>
              <a:rPr lang="ru-RU" dirty="0" smtClean="0"/>
              <a:t> В Красной Армии с 1937 года.  Участник похода в Западную Белоруссию, советско-финляндской войны 1939-40 годов.</a:t>
            </a:r>
          </a:p>
          <a:p>
            <a:pPr algn="just"/>
            <a:r>
              <a:rPr lang="ru-RU" dirty="0" smtClean="0"/>
              <a:t>Указом Президиума Верховного Совета СССР от 21 марта 1940 года  лейтенанту </a:t>
            </a:r>
            <a:r>
              <a:rPr lang="ru-RU" dirty="0" err="1" smtClean="0"/>
              <a:t>Распопину</a:t>
            </a:r>
            <a:r>
              <a:rPr lang="ru-RU" dirty="0" smtClean="0"/>
              <a:t> Петру Фёдоровичу присвоено звание Героя Советского Союза с вручением ордена Ленина и медали «Золотая Звезда» (№ 339)</a:t>
            </a:r>
          </a:p>
          <a:p>
            <a:pPr algn="just"/>
            <a:r>
              <a:rPr lang="ru-RU" dirty="0" smtClean="0"/>
              <a:t> В сентябре 1941 года Герой Советского Союза П.Ф. </a:t>
            </a:r>
            <a:r>
              <a:rPr lang="ru-RU" dirty="0" err="1" smtClean="0"/>
              <a:t>Распопин</a:t>
            </a:r>
            <a:r>
              <a:rPr lang="ru-RU" dirty="0" smtClean="0"/>
              <a:t> пропал без вести.</a:t>
            </a:r>
          </a:p>
          <a:p>
            <a:pPr algn="just"/>
            <a:r>
              <a:rPr lang="ru-RU" dirty="0" smtClean="0"/>
              <a:t> Награждён орденом Ленина.</a:t>
            </a:r>
          </a:p>
          <a:p>
            <a:pPr algn="just"/>
            <a:r>
              <a:rPr lang="ru-RU" dirty="0" smtClean="0"/>
              <a:t> Именем Героя названа улица в городе Верхний Уфалей. На здании никелевого комбината этого города установлена мемориальная доска.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29198"/>
            <a:ext cx="2370293" cy="1701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0"/>
            <a:ext cx="5286412" cy="63579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/>
              <a:t>Мальков Дмитрий Кузьмич </a:t>
            </a:r>
            <a:r>
              <a:rPr lang="ru-RU" sz="1600" dirty="0" smtClean="0"/>
              <a:t>– командир 12-й гвардейской стрелковой дивизии (9-й гвардейский стрелковый корпус, 61-я армия, Центральный фронт), гвардии полковник.</a:t>
            </a:r>
          </a:p>
          <a:p>
            <a:pPr algn="just"/>
            <a:r>
              <a:rPr lang="ru-RU" sz="1600" dirty="0" smtClean="0"/>
              <a:t> Родился 8 ноября 1904 года в деревне </a:t>
            </a:r>
            <a:r>
              <a:rPr lang="ru-RU" sz="1600" dirty="0" err="1" smtClean="0"/>
              <a:t>Лаврухино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Пижанской</a:t>
            </a:r>
            <a:r>
              <a:rPr lang="ru-RU" sz="1600" dirty="0" smtClean="0"/>
              <a:t> волости </a:t>
            </a:r>
            <a:r>
              <a:rPr lang="ru-RU" sz="1600" dirty="0" err="1" smtClean="0"/>
              <a:t>Яранского</a:t>
            </a:r>
            <a:r>
              <a:rPr lang="ru-RU" sz="1600" dirty="0" smtClean="0"/>
              <a:t> уезда Вятской губернии.</a:t>
            </a:r>
          </a:p>
          <a:p>
            <a:pPr algn="just"/>
            <a:r>
              <a:rPr lang="ru-RU" sz="1600" dirty="0" smtClean="0"/>
              <a:t> В армии с декабря 1927 года. До 1929 года служил старшиной роты в пехоте. В 1930 году окончил Киевскую объединённую пехотную школу. </a:t>
            </a:r>
          </a:p>
          <a:p>
            <a:pPr algn="just"/>
            <a:r>
              <a:rPr lang="ru-RU" sz="1600" dirty="0" smtClean="0"/>
              <a:t>Участник Великой Отечественной войны: в августе-ноябре 1941 – начальник оперативного отделения штаба и начальник штаба 260-й стрелковой дивизии (Брянский фронт). Участвовал в оборонительных боях на брянском и тульском направлениях.</a:t>
            </a:r>
          </a:p>
          <a:p>
            <a:pPr algn="just"/>
            <a:r>
              <a:rPr lang="ru-RU" sz="1600" dirty="0" smtClean="0"/>
              <a:t>Особо отличился при форсировании Днепра. Указом Президиума Верховного Совета СССР от 15 января 1944 года гвардии полковнику </a:t>
            </a:r>
            <a:r>
              <a:rPr lang="ru-RU" sz="1600" dirty="0" err="1" smtClean="0"/>
              <a:t>Малькову</a:t>
            </a:r>
            <a:r>
              <a:rPr lang="ru-RU" sz="1600" dirty="0" smtClean="0"/>
              <a:t> Дмитрию Кузьмичу присвоено звание Героя Советского Союза с вручением ордена Ленина и медали «Золотая Звезда». После победы над врагом  Д.К.Мальков продолжал службу в Вооруженных Силах.</a:t>
            </a:r>
          </a:p>
          <a:p>
            <a:pPr algn="just"/>
            <a:r>
              <a:rPr lang="ru-RU" sz="1600" dirty="0" smtClean="0"/>
              <a:t>Он награжден многими орденами и медалями.</a:t>
            </a:r>
          </a:p>
          <a:p>
            <a:pPr algn="just"/>
            <a:r>
              <a:rPr lang="ru-RU" sz="1600" dirty="0" smtClean="0"/>
              <a:t>Жил в Москве. Умер 25 февраля 1990 года. Похоронен на Кунцевском кладбище в Москве.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675228" cy="400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0694" y="4429132"/>
            <a:ext cx="364330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Мальков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Дмитрий Кузьмич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268591"/>
            <a:ext cx="2214578" cy="1589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428892" cy="3450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214346" y="3786190"/>
            <a:ext cx="428628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Жилин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Александр Иванович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42852"/>
            <a:ext cx="5072098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Жилин Александр Иванович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пулемётчик 37-го гвардейского стрелкового полка 12-й гвардейской стрелковой дивизии 61-й армии Центрального фронта, гвардии красноармеец.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Родился 21 июля (4 августа) 1899 года в слободе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Кукарка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ныне город Советск Кировской области, в крестьянской семье.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Красную Армию призван в сентябре 1941 года . Сражался с гитлеровскими захватчиками 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Ценральном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Белорусском, 1-м Украинском и других фронтах.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15 января 1944 года гвардии красноармейцу Жилину Александру Ивановичу присвоено звание Героя Советского Союза. Гвардии красноармеец Жилин А.И. пал смертью храбрых в бою 14 марта 1944 у села Купель ныне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Волочисского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района Хмельницкой области Украины, не успев получить высших наград Родины. Похоронен в селе Купель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Волочисского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района Хмельницкой области.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Награждён орденом Ленина, медалью.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Имя Героя Советского Союза А.И. Жилина носят улицы в городах Советск и Полевской Свердловской области, школа в селе Купель Хмельницкой области Украины.</a:t>
            </a:r>
          </a:p>
          <a:p>
            <a:pPr algn="just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43446"/>
            <a:ext cx="2546989" cy="182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285728"/>
            <a:ext cx="5286412" cy="607223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Золотарёв Иван Фёдорович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заместитель командира стрелкового батальона 479-го стрелкового полка 149-й стрелковой дивизии 65-й армии Центрального фронта, старший лейтенант.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Родился 12 февраля 1922 года в деревне Волчата ныне Советского района Кировской области в крестьянской семье.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Красной Армии с 1938 года. Участник Великой Отечественной войны с 1941 года.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Старший лейтенант Иван Золотарёв 16 октября 1943 года в районе посёлка городского типа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Гомельской области Белоруссии с группой бойцов вплавь переправился через реку Днепр и ворвался в боевые порядки противника, нанеся гитлеровцам значительный урон.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30 октября 1943 года  старшему лейтенанту Золотарёву Ивану Фёдоровичу присвоено звание Героя Советского Союза с вручением ордена Ленина и медали «Золотая Звезда» (№ 1522).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После войны капитан Золотарёв И.Ф. уволен в запас. Умер. Похоронен в Чите.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Награждён орденом Ленина, орденом Отечественной войны 1-й степени, медалями.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887792" cy="3840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4286256"/>
            <a:ext cx="364333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Золотарёв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 Фёдорович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145879"/>
            <a:ext cx="2385553" cy="1712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273</TotalTime>
  <Words>2444</Words>
  <Application>Microsoft Office PowerPoint</Application>
  <PresentationFormat>Экран (4:3)</PresentationFormat>
  <Paragraphs>154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«Наши земляки – Звания героя достойны»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Sovetsk-3</dc:creator>
  <cp:lastModifiedBy>COMP1</cp:lastModifiedBy>
  <cp:revision>30</cp:revision>
  <dcterms:created xsi:type="dcterms:W3CDTF">2014-12-23T07:36:41Z</dcterms:created>
  <dcterms:modified xsi:type="dcterms:W3CDTF">2016-10-26T11:05:17Z</dcterms:modified>
</cp:coreProperties>
</file>