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67" r:id="rId6"/>
    <p:sldId id="259" r:id="rId7"/>
    <p:sldId id="260" r:id="rId8"/>
    <p:sldId id="266" r:id="rId9"/>
    <p:sldId id="261" r:id="rId10"/>
    <p:sldId id="262" r:id="rId11"/>
    <p:sldId id="283" r:id="rId12"/>
    <p:sldId id="284" r:id="rId13"/>
    <p:sldId id="280" r:id="rId14"/>
    <p:sldId id="264" r:id="rId15"/>
    <p:sldId id="265" r:id="rId16"/>
    <p:sldId id="274" r:id="rId17"/>
    <p:sldId id="285" r:id="rId18"/>
    <p:sldId id="269" r:id="rId19"/>
    <p:sldId id="270" r:id="rId20"/>
    <p:sldId id="271" r:id="rId21"/>
    <p:sldId id="272" r:id="rId22"/>
    <p:sldId id="279" r:id="rId23"/>
    <p:sldId id="278" r:id="rId24"/>
    <p:sldId id="28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0" autoAdjust="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D131C-BCAA-41BC-AC4C-F59840DE3D89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79878-9B1F-45C6-A953-5BC7C30E0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02519"/>
      </p:ext>
    </p:extLst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7AEC2-CE74-4C93-BA21-D777382BCECB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9041-8866-4199-9486-4A707A085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203803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7BDF5-A25A-448A-A6D3-B14F55646EE1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8E90D-C8EB-4232-A94C-5ADA83483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18442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3CEE-181A-4418-9B73-481410904981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4FE3-BA86-4223-94F0-D94F48D63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255562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C6E98-A40E-423B-A148-E49ECDB1D797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EFFF-594B-4170-8C5A-6255D1F01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016151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B6B39-FBD0-45D2-8592-5381868421F6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1C3F3-352E-4B4A-947E-2D10EFE97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353211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F777-ABB5-47BF-8A35-8605F9164699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34E35-A560-4F29-9EFE-2942767D3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154968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13BB-002F-45C8-875A-04F093DB4191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BF9A4-27B3-429D-82EA-591E71033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276775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3380F-96D9-446E-BFD2-90030ABC0202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B744E-0CC8-4791-8126-985B1682D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74141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1BDB8-B11A-4D22-A8BB-23B56143C6E0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D6003-9D85-4B1E-A93B-2A235F234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61909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E4F2-91FB-4524-9A90-B347B07A6CD8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9D41B-496D-4729-AE58-32162FB0A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950326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94A206-E7F7-4447-82AC-56D3413881BB}" type="datetimeFigureOut">
              <a:rPr lang="ru-RU"/>
              <a:pPr>
                <a:defRPr/>
              </a:pPr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D70E04-609A-4BDF-B3BB-B83CB27FC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A4%D0%B0%D0%B9%D0%BB:Order_of_Glory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ru.wikipedia.org/wiki/%D0%A4%D0%B0%D0%B9%D0%BB:OrderOfGlory1stClass.png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A4%D0%B0%D0%B9%D0%BB:Order_of_Glory_3rd_class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908175" y="1125538"/>
            <a:ext cx="5327650" cy="2951162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8" y="5143500"/>
            <a:ext cx="2857500" cy="4953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800000"/>
                </a:solidFill>
              </a:rPr>
              <a:t>2014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73736" y="1500174"/>
            <a:ext cx="5396541" cy="51398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Они защищали</a:t>
            </a:r>
          </a:p>
          <a:p>
            <a:pPr algn="ctr"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Родину</a:t>
            </a:r>
          </a:p>
          <a:p>
            <a:pPr>
              <a:defRPr/>
            </a:pP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«Имя героя Великой  Отечественной войны </a:t>
            </a: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на библиотечной карте Кировской области»</a:t>
            </a:r>
          </a:p>
          <a:p>
            <a:pPr algn="ctr">
              <a:defRPr/>
            </a:pP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714375"/>
            <a:ext cx="4000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   МКУК 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Кильмезская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МБС</a:t>
            </a:r>
          </a:p>
          <a:p>
            <a:pPr algn="ctr"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      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Паскинская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 СБФ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5257800" cy="4697413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19 июля 1944 года, при отражении контратаки врага в районе города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Скаржиско-Каменна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помощник командира минометного взвода батареи 82-мм минометов гвардии старшина Белкин принял на себя командование взводом. С бойцами сразил до 15 противников, подавил огонь 3 пулеметных точек, подбил и сжег 2 автомобиля с боеприпасами. Приказом от 20 сентября 1944 года гвардии старшина Белкин Николай Андреевич награжден орденом Славы 2-й степени.</a:t>
            </a:r>
          </a:p>
          <a:p>
            <a:pPr>
              <a:defRPr/>
            </a:pPr>
            <a:endParaRPr lang="ru-RU" sz="2000" dirty="0" smtClean="0"/>
          </a:p>
        </p:txBody>
      </p:sp>
      <p:pic>
        <p:nvPicPr>
          <p:cNvPr id="12291" name="Содержимое 5" descr="Order of Glory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5063" y="1500188"/>
            <a:ext cx="1879600" cy="3886200"/>
          </a:xfrm>
        </p:spPr>
      </p:pic>
      <p:sp>
        <p:nvSpPr>
          <p:cNvPr id="7" name="Прямоугольник 6"/>
          <p:cNvSpPr/>
          <p:nvPr/>
        </p:nvSpPr>
        <p:spPr>
          <a:xfrm>
            <a:off x="214281" y="142853"/>
            <a:ext cx="7643867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Орден Славы 2-й степени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315" name="Picture 3" descr="E:\Н.А.Белкин фото\1352227312_52472669_kavaleriy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96100"/>
          </a:xfrm>
          <a:noFill/>
        </p:spPr>
      </p:pic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250825" y="4005263"/>
            <a:ext cx="86423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Arial" charset="0"/>
              </a:rPr>
              <a:t>После этого Н.А.Белкин был назначен знаменосцем полка. На подступах к Берлину немцы держали оборону на холмистой возвышенности. Чтобы сломить их сопротивление, нужно непременно занять эту высоту. Плотный огонь врага неизменно прижимал наших к земле. Командир вызвал Белкина Н.А. и приказал водрузить знамя на высотке. Знаменосец пустил коня в галоп. Эскадроны взметнулись с земли. Немцы, не ожидая от русских  таких действий, начали отступать.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4339" name="Picture 2" descr="E:\Н.А.Белкин фото\AP16050CAJSNVSXCAG7LKZ8CAP5LCD6CASFIY2QCA94RQKRCACTACBZCA389NG1CA5YBVY4CAQ3PCSTCAE5LLFLCAMP1IDNCARK8LWRCAUWA39QCAB1YBJWCA6J116GCAKIEKNDCAYK7GZMCA8YIYY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0063"/>
          </a:xfrm>
          <a:noFill/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323850" y="4868863"/>
            <a:ext cx="84963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charset="0"/>
              </a:rPr>
              <a:t>Неожиданно конь под знаменосцем рухнул. Он успел выдернуть ноги из стремени и со знаменем в руках устремился к вершине.  Знамя реяло над высоткой, увлекая бойцов за собой.  Но пуля врага сразила героя. Он упал, красное полотнище укрыло сверху бойца. Чьи – то руки схватили древко, и знамя вновь взвилось на высоте. Волна гвардейских  эскадронов захлестнула немецкие окопы.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5363" name="Picture 2" descr="E:\Н.А.Белкин фото\битв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285750" y="214313"/>
            <a:ext cx="82867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FF00"/>
                </a:solidFill>
                <a:latin typeface="Arial" charset="0"/>
              </a:rPr>
              <a:t>13 января 1945 года в боях на подступах к реке Одер в районе города Роденбах, командуя расчетом, Н.А.Белкин поразил свыше 10 солдат противника, подбил БТР и сжег 2 автомобиля с боеприпасами. 29 января 1945 года при форсировании реки Одер истребил около 10 противников, подавил несколько пулеметных точек.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4863" cy="4525963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Указом Президиума Верховного Совета СССР от 27 июня 1945 года за образцовое выполнение заданий командования в боях с немецко-вражескими захватчиками гвардии старшина Белкин Николай Андреевич награждён орденом Славы 1-й степени. Стал полным кавалером ордена Славы.</a:t>
            </a:r>
          </a:p>
          <a:p>
            <a:pPr>
              <a:defRPr/>
            </a:pPr>
            <a:endParaRPr lang="ru-RU" sz="2400" dirty="0" smtClean="0"/>
          </a:p>
        </p:txBody>
      </p:sp>
      <p:pic>
        <p:nvPicPr>
          <p:cNvPr id="16387" name="Содержимое 6" descr="OrderOfGlory1stClass.pn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6438" y="1785938"/>
            <a:ext cx="2286000" cy="4214812"/>
          </a:xfrm>
        </p:spPr>
      </p:pic>
      <p:sp>
        <p:nvSpPr>
          <p:cNvPr id="8" name="Прямоугольник 7"/>
          <p:cNvSpPr/>
          <p:nvPr/>
        </p:nvSpPr>
        <p:spPr>
          <a:xfrm>
            <a:off x="214283" y="214290"/>
            <a:ext cx="785818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Орден Славы 1 –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степени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Из истории ордена Славы</a:t>
            </a:r>
          </a:p>
        </p:txBody>
      </p:sp>
      <p:sp>
        <p:nvSpPr>
          <p:cNvPr id="17411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b="1" smtClean="0"/>
              <a:t>Орден Славы</a:t>
            </a:r>
            <a:r>
              <a:rPr lang="ru-RU" altLang="ru-RU" sz="2400" smtClean="0"/>
              <a:t> — военный орден СССР, учреждён Указом Президиума ВС СССР от 8.11.1943 «Об учреждении ордена Славы I, II и III степени».</a:t>
            </a:r>
            <a:r>
              <a:rPr lang="ru-RU" altLang="ru-RU" sz="2400" i="1" smtClean="0"/>
              <a:t> Орден Славы</a:t>
            </a:r>
            <a:r>
              <a:rPr lang="ru-RU" altLang="ru-RU" sz="2400" smtClean="0"/>
              <a:t> по своему статусу и цвету ленты почти полностью повторял одну из самых почитаемых в дореволюционной России наград — Георгиевский крест.</a:t>
            </a:r>
            <a:r>
              <a:rPr lang="ru-RU" altLang="ru-RU" sz="2400" i="1" smtClean="0"/>
              <a:t> Орден Славы</a:t>
            </a:r>
            <a:r>
              <a:rPr lang="ru-RU" altLang="ru-RU" sz="2400" smtClean="0"/>
              <a:t> имеет </a:t>
            </a:r>
            <a:r>
              <a:rPr lang="ru-RU" altLang="ru-RU" sz="2400" b="1" smtClean="0"/>
              <a:t>три степени</a:t>
            </a:r>
            <a:r>
              <a:rPr lang="ru-RU" altLang="ru-RU" sz="2400" smtClean="0"/>
              <a:t>, из которых орден высшей I степени — золотой, а II и III — серебряные (у второй степени был позолочен центральный медальон). </a:t>
            </a:r>
          </a:p>
          <a:p>
            <a:r>
              <a:rPr lang="ru-RU" altLang="ru-RU" sz="2400" smtClean="0"/>
              <a:t>Эти знаки отличия могли быть выданы за личный подвиг на поле боя, выдавались в порядке строгой последовательности — от низшей степени к высшей.</a:t>
            </a:r>
          </a:p>
          <a:p>
            <a:endParaRPr lang="ru-RU" altLang="ru-RU" sz="240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8435" name="Picture 2" descr="E:\Н.А.Белкин фото\лошад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38" y="12700"/>
            <a:ext cx="9151938" cy="6862763"/>
          </a:xfrm>
          <a:noFill/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285750" y="214313"/>
            <a:ext cx="87153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charset="0"/>
              </a:rPr>
              <a:t>Демобилизовавшись из армии в 1946 году, работал председателем сельского совета, продавцом в магазине в деревне Большой Гозек, бригадиром в колхозе «Рассвет». По воспоминаниям односельчанки Сивковой Анны Михайловны, Николай Андреевич был человечным, с людьми общался уважительно, на собраниях обращался к народу со словом «эшьёс» (друзья). Старался, чем мог, помочь односельчанам: давал лошадь для вспашки огорода, посадки картофеля, вывоза навоза на огороды.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Arial" charset="0"/>
              </a:rPr>
              <a:t>Сам на коне объезжал колхозные поля.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В 1949 году вступил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 в ряды ВКП(б) КПСС 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59" name="Picture 2" descr="E:\Н.А.Белкин фото\партбилет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676400"/>
            <a:ext cx="2879725" cy="3827463"/>
          </a:xfrm>
          <a:noFill/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142875" y="-428625"/>
          <a:ext cx="10066338" cy="550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Документ" r:id="rId4" imgW="5946213" imgH="3251512" progId="Word.Document.12">
                  <p:embed/>
                </p:oleObj>
              </mc:Choice>
              <mc:Fallback>
                <p:oleObj name="Документ" r:id="rId4" imgW="5946213" imgH="3251512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-428625"/>
                        <a:ext cx="10066338" cy="550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3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Из воспоминаний дочери Ольги Николаевны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 sz="2400" smtClean="0">
                <a:solidFill>
                  <a:srgbClr val="800000"/>
                </a:solidFill>
              </a:rPr>
              <a:t>«Любил петь песни. Пел в школе с ребятами, дома с детьми. Любимая песня отца – «По военной дороге шёл в борьбе и тревоге боевой восемнадцатый год».</a:t>
            </a:r>
          </a:p>
          <a:p>
            <a:r>
              <a:rPr lang="ru-RU" altLang="ru-RU" sz="2400" smtClean="0">
                <a:solidFill>
                  <a:srgbClr val="800000"/>
                </a:solidFill>
              </a:rPr>
              <a:t>Любил играть в шахматы, в шашки.</a:t>
            </a:r>
          </a:p>
          <a:p>
            <a:r>
              <a:rPr lang="ru-RU" altLang="ru-RU" sz="2400" smtClean="0">
                <a:solidFill>
                  <a:srgbClr val="800000"/>
                </a:solidFill>
              </a:rPr>
              <a:t>Любил свою жену и детей.»</a:t>
            </a:r>
          </a:p>
        </p:txBody>
      </p:sp>
      <p:pic>
        <p:nvPicPr>
          <p:cNvPr id="16388" name="Содержимое 4" descr="C:\Users\user\AppData\Local\Temp\FineReader11\media\image1.jpeg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9454" y="3000372"/>
            <a:ext cx="1857391" cy="228601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6858000" y="5357813"/>
            <a:ext cx="2143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00000"/>
                </a:solidFill>
                <a:latin typeface="Arial" charset="0"/>
              </a:rPr>
              <a:t>Жена Николая Андреевича –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C00000"/>
                </a:solidFill>
                <a:latin typeface="Arial" charset="0"/>
              </a:rPr>
              <a:t>Елена Николаевна</a:t>
            </a:r>
          </a:p>
        </p:txBody>
      </p:sp>
      <p:pic>
        <p:nvPicPr>
          <p:cNvPr id="6" name="Picture 6" descr="E:\Фото03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14290"/>
            <a:ext cx="2214578" cy="242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7072313" y="1571625"/>
            <a:ext cx="20716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Arial" charset="0"/>
              </a:rPr>
              <a:t>В этом доме жил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Arial" charset="0"/>
              </a:rPr>
              <a:t>Николай Андреевич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C00000"/>
                </a:solidFill>
                <a:latin typeface="Arial" charset="0"/>
              </a:rPr>
              <a:t>со своей семьёй</a:t>
            </a:r>
          </a:p>
        </p:txBody>
      </p:sp>
      <p:pic>
        <p:nvPicPr>
          <p:cNvPr id="10" name="Рисунок 9" descr="C:\Users\user\AppData\Local\Temp\FineReader11\media\image1.jpeg"/>
          <p:cNvPicPr/>
          <p:nvPr/>
        </p:nvPicPr>
        <p:blipFill>
          <a:blip r:embed="rId4" cstate="email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902" t="37765" r="30101" b="19888"/>
          <a:stretch>
            <a:fillRect/>
          </a:stretch>
        </p:blipFill>
        <p:spPr bwMode="auto">
          <a:xfrm>
            <a:off x="4500562" y="2857496"/>
            <a:ext cx="192882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4286250" y="5643563"/>
            <a:ext cx="2357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latin typeface="Arial" charset="0"/>
              </a:rPr>
              <a:t>Николай Андреевич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solidFill>
                  <a:srgbClr val="C00000"/>
                </a:solidFill>
              </a:rPr>
              <a:t>Основное богатство Николая Андреевича – его 8 детей.</a:t>
            </a:r>
          </a:p>
        </p:txBody>
      </p:sp>
      <p:pic>
        <p:nvPicPr>
          <p:cNvPr id="21507" name="Содержимое 6" descr="C:\Users\user\AppData\Local\Temp\FineReader11\media\image1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8073" r="4762" b="9488"/>
          <a:stretch>
            <a:fillRect/>
          </a:stretch>
        </p:blipFill>
        <p:spPr>
          <a:xfrm>
            <a:off x="357188" y="1071563"/>
            <a:ext cx="1785937" cy="2214562"/>
          </a:xfrm>
        </p:spPr>
      </p:pic>
      <p:pic>
        <p:nvPicPr>
          <p:cNvPr id="21508" name="Рисунок 7" descr="C:\Users\user\AppData\Local\Temp\FineReader11\media\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357313"/>
            <a:ext cx="1771650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8" descr="C:\Users\user\AppData\Local\Temp\FineReader11\media\image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57313"/>
            <a:ext cx="178593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9" descr="C:\Users\user\AppData\Local\Temp\FineReader11\media\image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928688"/>
            <a:ext cx="15716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10" descr="C:\Users\user\AppData\Local\Temp\FineReader11\media\image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714750"/>
            <a:ext cx="15716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Рисунок 11" descr="C:\Users\user\AppData\Local\Temp\FineReader11\media\image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49" r="82887" b="38335"/>
          <a:stretch>
            <a:fillRect/>
          </a:stretch>
        </p:blipFill>
        <p:spPr bwMode="auto">
          <a:xfrm>
            <a:off x="2643188" y="3857625"/>
            <a:ext cx="15001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Рисунок 12" descr="C:\Users\user\AppData\Local\Temp\FineReader11\media\image1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857625"/>
            <a:ext cx="15001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Рисунок 13" descr="C:\Users\user\AppData\Local\Temp\FineReader11\media\image1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714750"/>
            <a:ext cx="15716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TextBox 14"/>
          <p:cNvSpPr txBox="1">
            <a:spLocks noChangeArrowheads="1"/>
          </p:cNvSpPr>
          <p:nvPr/>
        </p:nvSpPr>
        <p:spPr bwMode="auto">
          <a:xfrm>
            <a:off x="785813" y="3214688"/>
            <a:ext cx="942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Иван</a:t>
            </a:r>
          </a:p>
        </p:txBody>
      </p:sp>
      <p:sp>
        <p:nvSpPr>
          <p:cNvPr id="21516" name="TextBox 15"/>
          <p:cNvSpPr txBox="1">
            <a:spLocks noChangeArrowheads="1"/>
          </p:cNvSpPr>
          <p:nvPr/>
        </p:nvSpPr>
        <p:spPr bwMode="auto">
          <a:xfrm>
            <a:off x="2857500" y="3357563"/>
            <a:ext cx="1601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Василий</a:t>
            </a:r>
          </a:p>
        </p:txBody>
      </p:sp>
      <p:sp>
        <p:nvSpPr>
          <p:cNvPr id="21517" name="TextBox 16"/>
          <p:cNvSpPr txBox="1">
            <a:spLocks noChangeArrowheads="1"/>
          </p:cNvSpPr>
          <p:nvPr/>
        </p:nvSpPr>
        <p:spPr bwMode="auto">
          <a:xfrm>
            <a:off x="5000625" y="3357563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Ольга</a:t>
            </a:r>
          </a:p>
        </p:txBody>
      </p:sp>
      <p:sp>
        <p:nvSpPr>
          <p:cNvPr id="21518" name="TextBox 17"/>
          <p:cNvSpPr txBox="1">
            <a:spLocks noChangeArrowheads="1"/>
          </p:cNvSpPr>
          <p:nvPr/>
        </p:nvSpPr>
        <p:spPr bwMode="auto">
          <a:xfrm>
            <a:off x="6929438" y="3143250"/>
            <a:ext cx="121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Зинаида</a:t>
            </a:r>
          </a:p>
        </p:txBody>
      </p:sp>
      <p:sp>
        <p:nvSpPr>
          <p:cNvPr id="21519" name="TextBox 18"/>
          <p:cNvSpPr txBox="1">
            <a:spLocks noChangeArrowheads="1"/>
          </p:cNvSpPr>
          <p:nvPr/>
        </p:nvSpPr>
        <p:spPr bwMode="auto">
          <a:xfrm>
            <a:off x="500063" y="5715000"/>
            <a:ext cx="121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Алевтина</a:t>
            </a:r>
          </a:p>
        </p:txBody>
      </p:sp>
      <p:sp>
        <p:nvSpPr>
          <p:cNvPr id="21520" name="TextBox 19"/>
          <p:cNvSpPr txBox="1">
            <a:spLocks noChangeArrowheads="1"/>
          </p:cNvSpPr>
          <p:nvPr/>
        </p:nvSpPr>
        <p:spPr bwMode="auto">
          <a:xfrm>
            <a:off x="2928938" y="5715000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Николай</a:t>
            </a:r>
          </a:p>
        </p:txBody>
      </p:sp>
      <p:sp>
        <p:nvSpPr>
          <p:cNvPr id="21521" name="TextBox 20"/>
          <p:cNvSpPr txBox="1">
            <a:spLocks noChangeArrowheads="1"/>
          </p:cNvSpPr>
          <p:nvPr/>
        </p:nvSpPr>
        <p:spPr bwMode="auto">
          <a:xfrm>
            <a:off x="5214938" y="5786438"/>
            <a:ext cx="3189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</a:rPr>
              <a:t>Близнецы  Люба и Вера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школа Паска\Мои документы\фото Паски\SDC13353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85750"/>
            <a:ext cx="3933825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Содержимое 4"/>
          <p:cNvSpPr>
            <a:spLocks noGrp="1"/>
          </p:cNvSpPr>
          <p:nvPr>
            <p:ph sz="half" idx="1"/>
          </p:nvPr>
        </p:nvSpPr>
        <p:spPr>
          <a:xfrm>
            <a:off x="214313" y="214313"/>
            <a:ext cx="4500562" cy="5911850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Ты пройди по стране – </a:t>
            </a:r>
          </a:p>
          <a:p>
            <a:pPr algn="ctr">
              <a:buFont typeface="Arial" charset="0"/>
              <a:buNone/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 каждом доме</a:t>
            </a:r>
          </a:p>
          <a:p>
            <a:pPr algn="ctr">
              <a:buFont typeface="Arial" charset="0"/>
              <a:buNone/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Либо в красном углу,</a:t>
            </a:r>
          </a:p>
          <a:p>
            <a:pPr algn="ctr">
              <a:buFont typeface="Arial" charset="0"/>
              <a:buNone/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Либо в старом семейном альбоме</a:t>
            </a:r>
          </a:p>
          <a:p>
            <a:pPr algn="ctr">
              <a:buFont typeface="Arial" charset="0"/>
              <a:buNone/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Ты увидишь портреты хозяев</a:t>
            </a:r>
          </a:p>
          <a:p>
            <a:pPr algn="ctr">
              <a:buFont typeface="Arial" charset="0"/>
              <a:buNone/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 пилотках и касках,</a:t>
            </a:r>
          </a:p>
          <a:p>
            <a:pPr algn="ctr">
              <a:buFont typeface="Arial" charset="0"/>
              <a:buNone/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Ты увидишь мужчин </a:t>
            </a:r>
          </a:p>
          <a:p>
            <a:pPr>
              <a:buFont typeface="Arial" charset="0"/>
              <a:buNone/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в гимнастёрках  солдатских.</a:t>
            </a:r>
          </a:p>
          <a:p>
            <a:pPr>
              <a:buFont typeface="Arial" charset="0"/>
              <a:buNone/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Кто под Нарвой и Псковом, </a:t>
            </a:r>
          </a:p>
          <a:p>
            <a:pPr>
              <a:buFont typeface="Arial" charset="0"/>
              <a:buNone/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А кто на Хасане сражался.</a:t>
            </a:r>
          </a:p>
          <a:p>
            <a:pPr>
              <a:buFont typeface="Arial" charset="0"/>
              <a:buNone/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  Кто увидел Победу,</a:t>
            </a:r>
          </a:p>
          <a:p>
            <a:pPr>
              <a:buFont typeface="Arial" charset="0"/>
              <a:buNone/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     А кто не дожил, </a:t>
            </a:r>
          </a:p>
          <a:p>
            <a:pPr>
              <a:buFont typeface="Arial" charset="0"/>
              <a:buNone/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            не дождался.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i="1" smtClean="0">
                <a:solidFill>
                  <a:srgbClr val="7030A0"/>
                </a:solidFill>
              </a:rPr>
              <a:t>   Умер Николай Андреевич </a:t>
            </a:r>
            <a:br>
              <a:rPr lang="ru-RU" altLang="ru-RU" sz="3200" b="1" i="1" smtClean="0">
                <a:solidFill>
                  <a:srgbClr val="7030A0"/>
                </a:solidFill>
              </a:rPr>
            </a:br>
            <a:r>
              <a:rPr lang="ru-RU" altLang="ru-RU" sz="3200" b="1" i="1" smtClean="0">
                <a:solidFill>
                  <a:srgbClr val="7030A0"/>
                </a:solidFill>
              </a:rPr>
              <a:t>6 марта 1970 года.</a:t>
            </a:r>
          </a:p>
        </p:txBody>
      </p:sp>
      <p:pic>
        <p:nvPicPr>
          <p:cNvPr id="18436" name="Picture 4" descr="E:\пох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1428750"/>
            <a:ext cx="5500688" cy="4241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32" name="Picture 4" descr="C:\Documents and Settings\школа Паска\Мои документы\Шабалина Т.М\Шабалина Т.М\бук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188">
            <a:off x="325438" y="4138613"/>
            <a:ext cx="10350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C:\Documents and Settings\школа Паска\Мои документы\Шабалина Т.М\Шабалина Т.М\цветы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188">
            <a:off x="320675" y="4759325"/>
            <a:ext cx="984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C:\Documents and Settings\школа Паска\Мои документы\Шабалина Т.М\Шабалина Т.М\цветы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188">
            <a:off x="439738" y="4984750"/>
            <a:ext cx="552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:\Documents and Settings\школа Паска\Мои документы\Шабалина Т.М\Шабалина Т.М\букет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3467">
            <a:off x="7740650" y="4181475"/>
            <a:ext cx="101441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C:\Documents and Settings\школа Паска\Мои документы\Шабалина Т.М\Шабалина Т.М\цветы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3467">
            <a:off x="7854950" y="4791075"/>
            <a:ext cx="96361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C:\Documents and Settings\школа Паска\Мои документы\Шабалина Т.М\Шабалина Т.М\цветы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93467">
            <a:off x="8032750" y="4945063"/>
            <a:ext cx="5397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3555" name="Picture 2" descr="C:\Documents and Settings\школа Паска\Рабочий стол\фото\9 Мая ФОТО\IMG_03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642938" y="285750"/>
            <a:ext cx="8072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00"/>
                </a:solidFill>
                <a:latin typeface="Arial" charset="0"/>
              </a:rPr>
              <a:t>Ежегодно 9 Мая глава администрации Паскинского поселения Ракетов В. В. и учащиеся школы ездят на могилу Белкина Н. А. и возлагают венок.</a:t>
            </a:r>
            <a:endParaRPr lang="ru-RU" altLang="ru-RU" sz="2400">
              <a:latin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4579" name="Picture 2" descr="E:\Н.А.Белкин фото\пол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971550" y="333375"/>
            <a:ext cx="7272338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altLang="ru-RU" sz="2400">
                <a:solidFill>
                  <a:schemeClr val="bg1"/>
                </a:solidFill>
                <a:latin typeface="Arial" charset="0"/>
              </a:rPr>
              <a:t>Не стало хорошего человека, но память о нём живёт в сердцах людей. Одна из улиц в деревне Большой Гозек, на которой он жил, названа именем Белкина Николая Андреевича.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400">
                <a:solidFill>
                  <a:schemeClr val="bg1"/>
                </a:solidFill>
                <a:latin typeface="Arial" charset="0"/>
              </a:rPr>
              <a:t>       Частица его души осталась в детях, которые помнят и чтут своего отца. Подрастает 12 внуков и 7 правнуков.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ru-RU" altLang="ru-RU" sz="240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400">
                <a:latin typeface="Arial" charset="0"/>
              </a:rPr>
              <a:t>                  </a:t>
            </a:r>
            <a:r>
              <a:rPr lang="ru-RU" altLang="ru-RU" sz="2800" b="1">
                <a:solidFill>
                  <a:srgbClr val="800000"/>
                </a:solidFill>
                <a:latin typeface="Arial" charset="0"/>
              </a:rPr>
              <a:t>Жизнь продолжается…</a:t>
            </a:r>
            <a:endParaRPr lang="ru-RU" altLang="ru-RU" sz="2000">
              <a:latin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5603" name="Picture 2" descr="E:\Н.А.Белкин фото\белая роз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3813"/>
            <a:ext cx="9144000" cy="6858001"/>
          </a:xfrm>
          <a:noFill/>
        </p:spPr>
      </p:pic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179388" y="333375"/>
            <a:ext cx="86407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3600">
                <a:solidFill>
                  <a:srgbClr val="FF0000"/>
                </a:solidFill>
                <a:latin typeface="Arial Black" pitchFamily="34" charset="0"/>
              </a:rPr>
              <a:t>         Не умирают герои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3600">
                <a:solidFill>
                  <a:srgbClr val="FF0000"/>
                </a:solidFill>
                <a:latin typeface="Arial Black" pitchFamily="34" charset="0"/>
              </a:rPr>
              <a:t>         И не уходят в запас.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3600">
                <a:solidFill>
                  <a:srgbClr val="FF0000"/>
                </a:solidFill>
                <a:latin typeface="Arial Black" pitchFamily="34" charset="0"/>
              </a:rPr>
              <a:t>        Их смерть не выводит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3600">
                <a:solidFill>
                  <a:srgbClr val="FF0000"/>
                </a:solidFill>
                <a:latin typeface="Arial Black" pitchFamily="34" charset="0"/>
              </a:rPr>
              <a:t>                           из строя,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3600">
                <a:solidFill>
                  <a:srgbClr val="FF0000"/>
                </a:solidFill>
                <a:latin typeface="Arial Black" pitchFamily="34" charset="0"/>
              </a:rPr>
              <a:t>       Они навсегда среди нас!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215063" cy="225425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altLang="ru-RU" sz="2000" smtClean="0"/>
          </a:p>
          <a:p>
            <a:pPr>
              <a:buFont typeface="Arial" charset="0"/>
              <a:buNone/>
            </a:pPr>
            <a:endParaRPr lang="ru-RU" altLang="ru-RU" sz="2000" smtClean="0"/>
          </a:p>
          <a:p>
            <a:pPr>
              <a:buFont typeface="Arial" charset="0"/>
              <a:buNone/>
            </a:pPr>
            <a:r>
              <a:rPr lang="ru-RU" altLang="ru-RU" sz="2000" smtClean="0"/>
              <a:t>Составители:</a:t>
            </a:r>
          </a:p>
          <a:p>
            <a:r>
              <a:rPr lang="ru-RU" altLang="ru-RU" sz="2000" smtClean="0"/>
              <a:t>Шапкина С.С., библиотекарь Паскинской СБФ</a:t>
            </a:r>
          </a:p>
          <a:p>
            <a:r>
              <a:rPr lang="ru-RU" altLang="ru-RU" sz="2000" smtClean="0"/>
              <a:t>Шабалина Т.М., учитель литературы Паскинской МОУ ООШ</a:t>
            </a:r>
          </a:p>
          <a:p>
            <a:r>
              <a:rPr lang="ru-RU" altLang="ru-RU" sz="2000" smtClean="0"/>
              <a:t>Ерофеева В.С., учитель истории Паскинской МОУ ООШ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29063" y="2571750"/>
            <a:ext cx="4786312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Кавалер ордена Славы трёх степеней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0569" y="285728"/>
            <a:ext cx="600286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Белкин  Николай</a:t>
            </a:r>
            <a:b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Андреевич</a:t>
            </a:r>
          </a:p>
        </p:txBody>
      </p:sp>
      <p:pic>
        <p:nvPicPr>
          <p:cNvPr id="7" name="Рисунок 6" descr="C:\Users\user\AppData\Local\Temp\FineReader11\media\image1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20" t="24055" r="4416" b="22304"/>
          <a:stretch>
            <a:fillRect/>
          </a:stretch>
        </p:blipFill>
        <p:spPr bwMode="auto">
          <a:xfrm>
            <a:off x="713488" y="1908380"/>
            <a:ext cx="2357454" cy="3214710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25" name="Содержимое 7"/>
          <p:cNvSpPr>
            <a:spLocks noGrp="1"/>
          </p:cNvSpPr>
          <p:nvPr>
            <p:ph idx="1"/>
          </p:nvPr>
        </p:nvSpPr>
        <p:spPr>
          <a:xfrm>
            <a:off x="3929063" y="2143125"/>
            <a:ext cx="4757737" cy="2928938"/>
          </a:xfrm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школа Паска\Мои документы\Большой Гозек\Дерев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357188" y="5143500"/>
            <a:ext cx="65008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Arial" charset="0"/>
              </a:rPr>
              <a:t>Родился 19 августа 1916 года в деревне Большой Гозек  Кильмезского района Кировской области в многодетной крестьянской семье.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accent2"/>
                </a:solidFill>
              </a:rPr>
              <a:t>Семья</a:t>
            </a:r>
          </a:p>
        </p:txBody>
      </p:sp>
      <p:sp>
        <p:nvSpPr>
          <p:cNvPr id="8196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4038600" cy="476885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Семья была большая, 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 9 детей. </a:t>
            </a:r>
          </a:p>
          <a:p>
            <a:pPr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Отец – Андрей Михайлович</a:t>
            </a:r>
          </a:p>
          <a:p>
            <a:pPr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Мать – Акулина Петровна.</a:t>
            </a:r>
          </a:p>
          <a:p>
            <a:pPr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Два брата, Анатолий 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Севастьян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пропали без вести во время Великой Отечественной войны</a:t>
            </a:r>
          </a:p>
        </p:txBody>
      </p:sp>
      <p:pic>
        <p:nvPicPr>
          <p:cNvPr id="5" name="Содержимое 4" descr="C:\Users\user\AppData\Local\Temp\FineReader11\media\image1.jpeg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06" t="44236" r="26350" b="18856"/>
          <a:stretch>
            <a:fillRect/>
          </a:stretch>
        </p:blipFill>
        <p:spPr>
          <a:xfrm>
            <a:off x="5214942" y="1428736"/>
            <a:ext cx="2974029" cy="35638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72063" y="5143500"/>
            <a:ext cx="35718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      На фото  мать  Акулина  </a:t>
            </a:r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      Петровна                              </a:t>
            </a:r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                     (справа)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t="2197" r="3062" b="51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500063" y="6000750"/>
            <a:ext cx="7429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2060"/>
                </a:solidFill>
                <a:latin typeface="Arial" charset="0"/>
              </a:rPr>
              <a:t>Окончил 4 класса. Работал в колхозе бригадиром.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500438" y="214313"/>
            <a:ext cx="5249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chemeClr val="bg1"/>
                </a:solidFill>
                <a:latin typeface="Arial" charset="0"/>
              </a:rPr>
              <a:t>Большегозекская начальная школа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graphicFrame>
        <p:nvGraphicFramePr>
          <p:cNvPr id="921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Слайд" r:id="rId3" imgW="4570541" imgH="3427323" progId="PowerPoint.Slide.12">
                  <p:embed/>
                </p:oleObj>
              </mc:Choice>
              <mc:Fallback>
                <p:oleObj name="Слайд" r:id="rId3" imgW="4570541" imgH="342732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Содержимое 5"/>
          <p:cNvSpPr>
            <a:spLocks noGrp="1"/>
          </p:cNvSpPr>
          <p:nvPr>
            <p:ph idx="1"/>
          </p:nvPr>
        </p:nvSpPr>
        <p:spPr>
          <a:xfrm>
            <a:off x="1928813" y="500063"/>
            <a:ext cx="6757987" cy="5626100"/>
          </a:xfrm>
        </p:spPr>
        <p:txBody>
          <a:bodyPr/>
          <a:lstStyle/>
          <a:p>
            <a:r>
              <a:rPr lang="ru-RU" altLang="ru-RU" sz="2800" dirty="0" smtClean="0"/>
              <a:t>В 1937 году был призван в ряды Красной Армии. Участвовал в советско-финляндской войне 1939—1940 годов.</a:t>
            </a:r>
          </a:p>
          <a:p>
            <a:r>
              <a:rPr lang="ru-RU" altLang="ru-RU" sz="2800" dirty="0" smtClean="0"/>
              <a:t>27 июня 1941 года ушёл на фронт.</a:t>
            </a:r>
          </a:p>
          <a:p>
            <a:r>
              <a:rPr lang="ru-RU" altLang="ru-RU" sz="2800" dirty="0" smtClean="0"/>
              <a:t> В составе 7-й гвардейской </a:t>
            </a:r>
            <a:r>
              <a:rPr lang="ru-RU" altLang="ru-RU" sz="2800" dirty="0" err="1" smtClean="0"/>
              <a:t>Краснознаменной</a:t>
            </a:r>
            <a:r>
              <a:rPr lang="ru-RU" altLang="ru-RU" sz="2800" dirty="0" smtClean="0"/>
              <a:t> ордена Богдана Хмельницкого кавалерийской дивизии </a:t>
            </a:r>
            <a:r>
              <a:rPr lang="ru-RU" altLang="ru-RU" sz="2800" dirty="0" err="1" smtClean="0"/>
              <a:t>прошел</a:t>
            </a:r>
            <a:r>
              <a:rPr lang="ru-RU" altLang="ru-RU" sz="2800" dirty="0" smtClean="0"/>
              <a:t> путь от Москвы до Берлина. Был командиром </a:t>
            </a:r>
            <a:r>
              <a:rPr lang="ru-RU" altLang="ru-RU" sz="2800" dirty="0" err="1" smtClean="0"/>
              <a:t>минометного</a:t>
            </a:r>
            <a:r>
              <a:rPr lang="ru-RU" altLang="ru-RU" sz="2800" dirty="0" smtClean="0"/>
              <a:t> </a:t>
            </a:r>
            <a:r>
              <a:rPr lang="ru-RU" altLang="ru-RU" sz="2800" dirty="0" err="1" smtClean="0"/>
              <a:t>расчета</a:t>
            </a:r>
            <a:r>
              <a:rPr lang="ru-RU" altLang="ru-RU" sz="2800" dirty="0" smtClean="0"/>
              <a:t>, командиром взвода полковых </a:t>
            </a:r>
            <a:r>
              <a:rPr lang="ru-RU" altLang="ru-RU" sz="2800" dirty="0" err="1" smtClean="0"/>
              <a:t>минометов</a:t>
            </a:r>
            <a:r>
              <a:rPr lang="ru-RU" altLang="ru-RU" sz="2800" dirty="0" smtClean="0"/>
              <a:t>, знаменосцем полка.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Орден Красной Звезды</a:t>
            </a:r>
          </a:p>
        </p:txBody>
      </p:sp>
      <p:pic>
        <p:nvPicPr>
          <p:cNvPr id="10243" name="Picture 2" descr="E:\орден Красной звезд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071688"/>
            <a:ext cx="2816225" cy="2814637"/>
          </a:xfrm>
          <a:noFill/>
        </p:spPr>
      </p:pic>
      <p:sp>
        <p:nvSpPr>
          <p:cNvPr id="10244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071688"/>
            <a:ext cx="4038600" cy="30718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Первое ранение получил под Ельней в начале августа 1941 года. После боя ему вручили орден Красной Звезды.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14925" cy="4525963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26 ноября 1943 года в бою за деревню Головин командир расчета 82-мм миномета гвардии старшина Белкин вместе со своим расчетом поразил до 20 вражеских солдат и офицеров. Приказом от 25 декабря 1943 года гвардии старшина Белкин Николай Андреевич награжден орденом Славы 3-й степени.</a:t>
            </a:r>
          </a:p>
          <a:p>
            <a:pPr>
              <a:defRPr/>
            </a:pP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7" name="Содержимое 5" descr="Order of Glory 3rd class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5063" y="1714500"/>
            <a:ext cx="1981200" cy="3643313"/>
          </a:xfrm>
        </p:spPr>
      </p:pic>
      <p:sp>
        <p:nvSpPr>
          <p:cNvPr id="7" name="Прямоугольник 6"/>
          <p:cNvSpPr/>
          <p:nvPr/>
        </p:nvSpPr>
        <p:spPr>
          <a:xfrm>
            <a:off x="214282" y="500042"/>
            <a:ext cx="785818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Орден Славы 3 – </a:t>
            </a:r>
            <a:r>
              <a:rPr lang="ru-RU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й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степени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930</Words>
  <Application>Microsoft Office PowerPoint</Application>
  <PresentationFormat>Экран (4:3)</PresentationFormat>
  <Paragraphs>94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Слайд</vt:lpstr>
      <vt:lpstr>Документ</vt:lpstr>
      <vt:lpstr> </vt:lpstr>
      <vt:lpstr>Презентация PowerPoint</vt:lpstr>
      <vt:lpstr>Презентация PowerPoint</vt:lpstr>
      <vt:lpstr>Презентация PowerPoint</vt:lpstr>
      <vt:lpstr>Семья</vt:lpstr>
      <vt:lpstr>Презентация PowerPoint</vt:lpstr>
      <vt:lpstr>Презентация PowerPoint</vt:lpstr>
      <vt:lpstr>Орден Красной Звезды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истории ордена Славы</vt:lpstr>
      <vt:lpstr>Презентация PowerPoint</vt:lpstr>
      <vt:lpstr>В 1949 году вступил  в ряды ВКП(б) КПСС </vt:lpstr>
      <vt:lpstr>Из воспоминаний дочери Ольги Николаевны</vt:lpstr>
      <vt:lpstr>Основное богатство Николая Андреевича – его 8 детей.</vt:lpstr>
      <vt:lpstr>   Умер Николай Андреевич  6 марта 1970 года.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2015-10-09T16:43:17Z</dcterms:created>
  <dcterms:modified xsi:type="dcterms:W3CDTF">2015-10-09T16:47:44Z</dcterms:modified>
</cp:coreProperties>
</file>