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1"/>
  </p:notesMasterIdLst>
  <p:sldIdLst>
    <p:sldId id="301" r:id="rId2"/>
    <p:sldId id="302" r:id="rId3"/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72" r:id="rId17"/>
    <p:sldId id="273" r:id="rId18"/>
    <p:sldId id="274" r:id="rId19"/>
    <p:sldId id="275" r:id="rId20"/>
    <p:sldId id="276" r:id="rId21"/>
    <p:sldId id="289" r:id="rId22"/>
    <p:sldId id="278" r:id="rId23"/>
    <p:sldId id="279" r:id="rId24"/>
    <p:sldId id="280" r:id="rId25"/>
    <p:sldId id="282" r:id="rId26"/>
    <p:sldId id="283" r:id="rId27"/>
    <p:sldId id="281" r:id="rId28"/>
    <p:sldId id="319" r:id="rId29"/>
    <p:sldId id="284" r:id="rId30"/>
    <p:sldId id="285" r:id="rId31"/>
    <p:sldId id="287" r:id="rId32"/>
    <p:sldId id="286" r:id="rId33"/>
    <p:sldId id="288" r:id="rId34"/>
    <p:sldId id="290" r:id="rId35"/>
    <p:sldId id="291" r:id="rId36"/>
    <p:sldId id="292" r:id="rId37"/>
    <p:sldId id="294" r:id="rId38"/>
    <p:sldId id="293" r:id="rId39"/>
    <p:sldId id="295" r:id="rId40"/>
    <p:sldId id="296" r:id="rId41"/>
    <p:sldId id="297" r:id="rId42"/>
    <p:sldId id="320" r:id="rId43"/>
    <p:sldId id="321" r:id="rId44"/>
    <p:sldId id="298" r:id="rId45"/>
    <p:sldId id="305" r:id="rId46"/>
    <p:sldId id="300" r:id="rId47"/>
    <p:sldId id="306" r:id="rId48"/>
    <p:sldId id="309" r:id="rId49"/>
    <p:sldId id="308" r:id="rId50"/>
    <p:sldId id="310" r:id="rId51"/>
    <p:sldId id="314" r:id="rId52"/>
    <p:sldId id="315" r:id="rId53"/>
    <p:sldId id="317" r:id="rId54"/>
    <p:sldId id="316" r:id="rId55"/>
    <p:sldId id="318" r:id="rId56"/>
    <p:sldId id="313" r:id="rId57"/>
    <p:sldId id="304" r:id="rId58"/>
    <p:sldId id="311" r:id="rId59"/>
    <p:sldId id="312" r:id="rId6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20311" autoAdjust="0"/>
    <p:restoredTop sz="94660" autoAdjust="0"/>
  </p:normalViewPr>
  <p:slideViewPr>
    <p:cSldViewPr>
      <p:cViewPr varScale="1">
        <p:scale>
          <a:sx n="97" d="100"/>
          <a:sy n="97" d="100"/>
        </p:scale>
        <p:origin x="-114" y="-2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64" y="14155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17"/>
    </p:cViewPr>
  </p:sorterViewPr>
  <p:notesViewPr>
    <p:cSldViewPr>
      <p:cViewPr varScale="1">
        <p:scale>
          <a:sx n="73" d="100"/>
          <a:sy n="73" d="100"/>
        </p:scale>
        <p:origin x="-2448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D81E73-8808-4570-986C-BCEACE18CF78}" type="datetimeFigureOut">
              <a:rPr lang="ru-RU" smtClean="0"/>
              <a:pPr/>
              <a:t>09.10.2015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EA2E3C-39A1-444A-A7EF-26641778991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52332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EA2E3C-39A1-444A-A7EF-266417789913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EA2E3C-39A1-444A-A7EF-266417789913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EA2E3C-39A1-444A-A7EF-266417789913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EA2E3C-39A1-444A-A7EF-266417789913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EA2E3C-39A1-444A-A7EF-266417789913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EA2E3C-39A1-444A-A7EF-266417789913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EA2E3C-39A1-444A-A7EF-266417789913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EA2E3C-39A1-444A-A7EF-266417789913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EA2E3C-39A1-444A-A7EF-266417789913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EA2E3C-39A1-444A-A7EF-266417789913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EA2E3C-39A1-444A-A7EF-266417789913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EA2E3C-39A1-444A-A7EF-266417789913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EA2E3C-39A1-444A-A7EF-266417789913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EA2E3C-39A1-444A-A7EF-266417789913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EA2E3C-39A1-444A-A7EF-266417789913}" type="slidenum">
              <a:rPr lang="ru-RU" smtClean="0"/>
              <a:pPr/>
              <a:t>25</a:t>
            </a:fld>
            <a:endParaRPr lang="ru-R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EA2E3C-39A1-444A-A7EF-266417789913}" type="slidenum">
              <a:rPr lang="ru-RU" smtClean="0"/>
              <a:pPr/>
              <a:t>26</a:t>
            </a:fld>
            <a:endParaRPr lang="ru-RU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EA2E3C-39A1-444A-A7EF-266417789913}" type="slidenum">
              <a:rPr lang="ru-RU" smtClean="0"/>
              <a:pPr/>
              <a:t>27</a:t>
            </a:fld>
            <a:endParaRPr lang="ru-RU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EA2E3C-39A1-444A-A7EF-266417789913}" type="slidenum">
              <a:rPr lang="ru-RU" smtClean="0"/>
              <a:pPr/>
              <a:t>29</a:t>
            </a:fld>
            <a:endParaRPr lang="ru-RU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EA2E3C-39A1-444A-A7EF-266417789913}" type="slidenum">
              <a:rPr lang="ru-RU" smtClean="0"/>
              <a:pPr/>
              <a:t>30</a:t>
            </a:fld>
            <a:endParaRPr lang="ru-RU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EA2E3C-39A1-444A-A7EF-266417789913}" type="slidenum">
              <a:rPr lang="ru-RU" smtClean="0"/>
              <a:pPr/>
              <a:t>33</a:t>
            </a:fld>
            <a:endParaRPr lang="ru-RU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EA2E3C-39A1-444A-A7EF-266417789913}" type="slidenum">
              <a:rPr lang="ru-RU" smtClean="0"/>
              <a:pPr/>
              <a:t>46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EA2E3C-39A1-444A-A7EF-266417789913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EA2E3C-39A1-444A-A7EF-266417789913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EA2E3C-39A1-444A-A7EF-266417789913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EA2E3C-39A1-444A-A7EF-266417789913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EA2E3C-39A1-444A-A7EF-266417789913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EA2E3C-39A1-444A-A7EF-266417789913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EA2E3C-39A1-444A-A7EF-266417789913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D96BB-7D46-4C22-8396-9DBA0CEFA6F9}" type="datetimeFigureOut">
              <a:rPr lang="ru-RU" smtClean="0"/>
              <a:pPr/>
              <a:t>09.10.2015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177DC-D6E3-431B-92EE-7570CD64E05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D96BB-7D46-4C22-8396-9DBA0CEFA6F9}" type="datetimeFigureOut">
              <a:rPr lang="ru-RU" smtClean="0"/>
              <a:pPr/>
              <a:t>09.10.2015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177DC-D6E3-431B-92EE-7570CD64E0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D96BB-7D46-4C22-8396-9DBA0CEFA6F9}" type="datetimeFigureOut">
              <a:rPr lang="ru-RU" smtClean="0"/>
              <a:pPr/>
              <a:t>09.10.2015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177DC-D6E3-431B-92EE-7570CD64E0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D96BB-7D46-4C22-8396-9DBA0CEFA6F9}" type="datetimeFigureOut">
              <a:rPr lang="ru-RU" smtClean="0"/>
              <a:pPr/>
              <a:t>09.10.2015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177DC-D6E3-431B-92EE-7570CD64E0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D96BB-7D46-4C22-8396-9DBA0CEFA6F9}" type="datetimeFigureOut">
              <a:rPr lang="ru-RU" smtClean="0"/>
              <a:pPr/>
              <a:t>09.10.2015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2B7177DC-D6E3-431B-92EE-7570CD64E0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D96BB-7D46-4C22-8396-9DBA0CEFA6F9}" type="datetimeFigureOut">
              <a:rPr lang="ru-RU" smtClean="0"/>
              <a:pPr/>
              <a:t>09.10.2015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177DC-D6E3-431B-92EE-7570CD64E0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D96BB-7D46-4C22-8396-9DBA0CEFA6F9}" type="datetimeFigureOut">
              <a:rPr lang="ru-RU" smtClean="0"/>
              <a:pPr/>
              <a:t>09.10.2015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177DC-D6E3-431B-92EE-7570CD64E0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D96BB-7D46-4C22-8396-9DBA0CEFA6F9}" type="datetimeFigureOut">
              <a:rPr lang="ru-RU" smtClean="0"/>
              <a:pPr/>
              <a:t>09.10.2015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177DC-D6E3-431B-92EE-7570CD64E0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D96BB-7D46-4C22-8396-9DBA0CEFA6F9}" type="datetimeFigureOut">
              <a:rPr lang="ru-RU" smtClean="0"/>
              <a:pPr/>
              <a:t>09.10.2015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177DC-D6E3-431B-92EE-7570CD64E0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D96BB-7D46-4C22-8396-9DBA0CEFA6F9}" type="datetimeFigureOut">
              <a:rPr lang="ru-RU" smtClean="0"/>
              <a:pPr/>
              <a:t>09.10.2015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177DC-D6E3-431B-92EE-7570CD64E0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D96BB-7D46-4C22-8396-9DBA0CEFA6F9}" type="datetimeFigureOut">
              <a:rPr lang="ru-RU" smtClean="0"/>
              <a:pPr/>
              <a:t>09.10.2015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177DC-D6E3-431B-92EE-7570CD64E0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05D96BB-7D46-4C22-8396-9DBA0CEFA6F9}" type="datetimeFigureOut">
              <a:rPr lang="ru-RU" smtClean="0"/>
              <a:pPr/>
              <a:t>09.10.2015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B7177DC-D6E3-431B-92EE-7570CD64E05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audio" Target="file:///E:\kaka\&#1087;&#1086;%20&#1080;&#1089;&#1090;&#1086;&#1088;&#1080;&#1080;%20&#1087;&#1088;&#1086;&#1077;&#1082;&#1090;&#1090;&#1090;\&#1040;&#1091;&#1076;&#1080;&#1086;.wma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kaka\&#1087;&#1086;%20&#1080;&#1089;&#1090;&#1086;&#1088;&#1080;&#1080;%20&#1087;&#1088;&#1086;&#1077;&#1082;&#1090;&#1090;&#1090;\&#1087;&#1088;&#1067;&#1087;&#1077;&#1074;.wav" TargetMode="External"/><Relationship Id="rId4" Type="http://schemas.openxmlformats.org/officeDocument/2006/relationships/image" Target="../media/image50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gif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НЕлазить по моей папке!!!!!!!!!!!!!\флэшка\иры\d7fe7e8bc92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908218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14414" y="0"/>
            <a:ext cx="7572428" cy="985806"/>
          </a:xfrm>
        </p:spPr>
        <p:txBody>
          <a:bodyPr>
            <a:noAutofit/>
          </a:bodyPr>
          <a:lstStyle/>
          <a:p>
            <a:r>
              <a:rPr lang="ru-RU" sz="28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tx1">
                      <a:alpha val="6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МОУ СОШ д. </a:t>
            </a:r>
            <a:r>
              <a:rPr lang="ru-RU" sz="280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tx1">
                      <a:alpha val="6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Бураши</a:t>
            </a:r>
            <a:r>
              <a:rPr lang="ru-RU" sz="28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tx1">
                      <a:alpha val="6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sz="28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tx1">
                      <a:alpha val="6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</a:br>
            <a:r>
              <a:rPr lang="ru-RU" sz="28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tx1">
                      <a:alpha val="6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МКУК «</a:t>
            </a:r>
            <a:r>
              <a:rPr lang="ru-RU" sz="280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tx1">
                      <a:alpha val="6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Кильмезская</a:t>
            </a:r>
            <a:r>
              <a:rPr lang="ru-RU" sz="28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tx1">
                      <a:alpha val="6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 МБС»</a:t>
            </a:r>
            <a:br>
              <a:rPr lang="ru-RU" sz="28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tx1">
                      <a:alpha val="6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</a:br>
            <a:r>
              <a:rPr lang="ru-RU" sz="280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tx1">
                      <a:alpha val="6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Бурашевская</a:t>
            </a:r>
            <a:r>
              <a:rPr lang="ru-RU" sz="28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tx1">
                      <a:alpha val="6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 СБФ</a:t>
            </a:r>
            <a:endParaRPr lang="ru-RU" sz="280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glow rad="101600">
                  <a:schemeClr val="tx1">
                    <a:alpha val="60000"/>
                  </a:schemeClr>
                </a:glow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14480" y="3857628"/>
            <a:ext cx="5786478" cy="2643206"/>
          </a:xfrm>
        </p:spPr>
        <p:txBody>
          <a:bodyPr>
            <a:normAutofit fontScale="32500" lnSpcReduction="20000"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ru-RU" sz="8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tx1">
                      <a:alpha val="6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Эхо блокадного Ленинграда в нашем селе</a:t>
            </a:r>
          </a:p>
          <a:p>
            <a:endParaRPr lang="ru-RU" b="1" dirty="0" smtClean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  <a:p>
            <a:endParaRPr lang="ru-RU" sz="200" b="1" dirty="0" smtClean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  <a:p>
            <a:endParaRPr lang="ru-RU" sz="1000" b="1" dirty="0" smtClean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  <a:p>
            <a:endParaRPr lang="ru-RU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glow rad="101600">
                  <a:schemeClr val="tx1">
                    <a:alpha val="60000"/>
                  </a:schemeClr>
                </a:glow>
                <a:reflection blurRad="12700" stA="28000" endPos="45000" dist="1000" dir="5400000" sy="-100000" algn="bl" rotWithShape="0"/>
              </a:effectLst>
            </a:endParaRPr>
          </a:p>
          <a:p>
            <a:r>
              <a:rPr lang="ru-RU" sz="35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tx1">
                      <a:alpha val="6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                            Работу выполнила</a:t>
            </a:r>
          </a:p>
          <a:p>
            <a:r>
              <a:rPr lang="ru-RU" sz="35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tx1">
                      <a:alpha val="6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                                               Васильевых Ирина, 10 класс.</a:t>
            </a:r>
          </a:p>
          <a:p>
            <a:r>
              <a:rPr lang="ru-RU" sz="35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tx1">
                      <a:alpha val="6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                                                   Руководитель: Мельникова О.Я</a:t>
            </a:r>
          </a:p>
          <a:p>
            <a:r>
              <a:rPr lang="ru-RU" sz="35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tx1">
                      <a:alpha val="6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 </a:t>
            </a:r>
          </a:p>
          <a:p>
            <a:r>
              <a:rPr lang="ru-RU" sz="35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tx1">
                      <a:alpha val="6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                                               2010год</a:t>
            </a:r>
          </a:p>
          <a:p>
            <a:endParaRPr lang="ru-RU" b="1" dirty="0" smtClean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  <a:p>
            <a:endParaRPr lang="ru-RU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pic>
        <p:nvPicPr>
          <p:cNvPr id="4" name="Рисунок 3" descr="D:\проекты\проект по истории\иры\9_____782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14546" y="1285860"/>
            <a:ext cx="4357718" cy="2428892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6" name="Picture 4" descr="H:\проекты\проект по истории\иры\u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7178039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3000"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H:\проекты\проект по истории\иры\o_6245fab6f94a519fc98c5b772cc553a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0982562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3000"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H:\проекты\проект по истории\иринин проект\0_3e0c_118fb021_X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2000"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H:\проекты\проект по истории\иринин проект\0000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3000"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H:\проекты\проект по истории\0913915e776326801f2bb5cfbd3521b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" y="0"/>
            <a:ext cx="9134631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3000"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H:\проекты\проект по истории\3728174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1126551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3000"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H:\проекты\проект по истории\иры\0_aa6b_3ffc77a5_X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" y="-142900"/>
            <a:ext cx="9334533" cy="70009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3000"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H:\проекты\проект по истории\иры\9_____78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85785" y="-500090"/>
            <a:ext cx="9833709" cy="735809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3000"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H:\проекты\проект по истории\иры\03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285916" y="0"/>
            <a:ext cx="11862488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3000"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 descr="H:\проекты\проект по истории\иры\b78a7877d446bbf398fbfb9d10f9a441_medium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3000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НЕлазить по моей папке!!!!!!!!!!!!!\флэшка\иры\d7fe7e8bc92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7037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58204" cy="1868478"/>
          </a:xfrm>
        </p:spPr>
        <p:txBody>
          <a:bodyPr>
            <a:noAutofit/>
          </a:bodyPr>
          <a:lstStyle/>
          <a:p>
            <a:r>
              <a:rPr lang="ru-RU" sz="3200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glow rad="101600">
                    <a:schemeClr val="tx1">
                      <a:alpha val="6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 Проблема</a:t>
            </a:r>
            <a:r>
              <a:rPr lang="ru-RU" sz="2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tx1">
                      <a:alpha val="6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sz="2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tx1">
                      <a:alpha val="6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</a:br>
            <a:r>
              <a:rPr lang="ru-RU" sz="2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tx1">
                      <a:alpha val="6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 Какой подарок можно сделать для школьного музея к 65 годовщине Великой Отечественной войны</a:t>
            </a:r>
            <a:endParaRPr lang="ru-RU" sz="24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glow rad="101600">
                  <a:schemeClr val="tx1">
                    <a:alpha val="60000"/>
                  </a:schemeClr>
                </a:glow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928802"/>
            <a:ext cx="8186766" cy="4380558"/>
          </a:xfrm>
        </p:spPr>
        <p:txBody>
          <a:bodyPr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>
              <a:buNone/>
            </a:pPr>
            <a:r>
              <a:rPr lang="ru-RU" b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glow rad="101600">
                    <a:schemeClr val="tx1">
                      <a:alpha val="6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Актуальность проблемы:</a:t>
            </a:r>
          </a:p>
          <a:p>
            <a:pPr lvl="0">
              <a:buNone/>
            </a:pP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tx1">
                      <a:alpha val="6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                   *Юбилей великой Победы</a:t>
            </a:r>
          </a:p>
          <a:p>
            <a:pPr lvl="0">
              <a:buNone/>
            </a:pP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tx1">
                      <a:alpha val="6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                   </a:t>
            </a:r>
          </a:p>
          <a:p>
            <a:pPr lvl="0">
              <a:buNone/>
            </a:pPr>
            <a:endParaRPr lang="ru-RU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glow rad="101600">
                  <a:schemeClr val="tx1">
                    <a:alpha val="60000"/>
                  </a:schemeClr>
                </a:glow>
                <a:reflection blurRad="12700" stA="28000" endPos="45000" dist="1000" dir="5400000" sy="-100000" algn="bl" rotWithShape="0"/>
              </a:effectLst>
            </a:endParaRPr>
          </a:p>
          <a:p>
            <a:pPr algn="ctr">
              <a:buNone/>
            </a:pPr>
            <a:r>
              <a:rPr lang="ru-RU" b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glow rad="101600">
                    <a:schemeClr val="tx1">
                      <a:alpha val="6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Цель </a:t>
            </a:r>
          </a:p>
          <a:p>
            <a:pPr>
              <a:buNone/>
            </a:pP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tx1">
                      <a:alpha val="6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     создание фильма по теме «Эхо блокадного Ленинграда в нашем селе» в качестве музейного материала. </a:t>
            </a:r>
          </a:p>
          <a:p>
            <a:endParaRPr lang="ru-RU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 descr="H:\проекты\проект по истории\иры\qwerto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714412" y="0"/>
            <a:ext cx="10122509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3000">
    <p:fade thruBlk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D:\НЕлазить по моей папке!!!!!!!!!!!!!\флэшка\дорогка жизни\Niktonezabit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329488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Дон Карлеоне\Desktop\0_21024_f2c4a9ce_X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285728"/>
            <a:ext cx="8329642" cy="602363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000" b="1" u="sng" dirty="0" smtClean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На начало блокады (10 июня 1941г) враг имел превосходство над советскими войсками:</a:t>
            </a:r>
          </a:p>
          <a:p>
            <a:pPr>
              <a:buNone/>
            </a:pPr>
            <a:endParaRPr lang="ru-RU" b="1" dirty="0" smtClean="0">
              <a:solidFill>
                <a:schemeClr val="bg1"/>
              </a:solidFill>
              <a:effectLst>
                <a:glow rad="228600">
                  <a:schemeClr val="tx1">
                    <a:alpha val="40000"/>
                  </a:schemeClr>
                </a:glow>
              </a:effectLst>
            </a:endParaRPr>
          </a:p>
          <a:p>
            <a:pPr>
              <a:buFont typeface="Wingdings" pitchFamily="2" charset="2"/>
              <a:buChar char="Ø"/>
            </a:pPr>
            <a:r>
              <a:rPr lang="ru-RU" sz="3600" b="1" dirty="0" smtClean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По личному составу – в 2,4 раза;</a:t>
            </a:r>
          </a:p>
          <a:p>
            <a:pPr>
              <a:buFont typeface="Wingdings" pitchFamily="2" charset="2"/>
              <a:buChar char="Ø"/>
            </a:pPr>
            <a:r>
              <a:rPr lang="ru-RU" sz="3600" b="1" dirty="0" smtClean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Орудиям – в 4 раза;</a:t>
            </a:r>
          </a:p>
          <a:p>
            <a:pPr>
              <a:buFont typeface="Wingdings" pitchFamily="2" charset="2"/>
              <a:buChar char="Ø"/>
            </a:pPr>
            <a:r>
              <a:rPr lang="ru-RU" sz="3600" b="1" dirty="0" smtClean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Миномётам – в 5,8 раз;</a:t>
            </a:r>
          </a:p>
          <a:p>
            <a:pPr>
              <a:buFont typeface="Wingdings" pitchFamily="2" charset="2"/>
              <a:buChar char="Ø"/>
            </a:pPr>
            <a:r>
              <a:rPr lang="ru-RU" sz="3600" b="1" dirty="0" smtClean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Танкам – в 1,2 раза;</a:t>
            </a:r>
          </a:p>
          <a:p>
            <a:pPr>
              <a:buFont typeface="Wingdings" pitchFamily="2" charset="2"/>
              <a:buChar char="Ø"/>
            </a:pPr>
            <a:r>
              <a:rPr lang="ru-RU" sz="3600" b="1" dirty="0" smtClean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Самолётам – в 9,8 раз. 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5" name="Лента лицом вверх 4"/>
          <p:cNvSpPr/>
          <p:nvPr/>
        </p:nvSpPr>
        <p:spPr>
          <a:xfrm rot="20173357">
            <a:off x="5773355" y="5198984"/>
            <a:ext cx="3240055" cy="617180"/>
          </a:xfrm>
          <a:prstGeom prst="ribbon2">
            <a:avLst/>
          </a:prstGeom>
          <a:gradFill>
            <a:gsLst>
              <a:gs pos="0">
                <a:schemeClr val="accent6">
                  <a:lumMod val="75000"/>
                </a:schemeClr>
              </a:gs>
              <a:gs pos="13000">
                <a:srgbClr val="FFA800"/>
              </a:gs>
              <a:gs pos="28000">
                <a:srgbClr val="825600"/>
              </a:gs>
              <a:gs pos="42999">
                <a:srgbClr val="FFA800"/>
              </a:gs>
              <a:gs pos="58000">
                <a:srgbClr val="825600"/>
              </a:gs>
              <a:gs pos="72000">
                <a:srgbClr val="FFA800"/>
              </a:gs>
              <a:gs pos="87000">
                <a:srgbClr val="825600"/>
              </a:gs>
              <a:gs pos="100000">
                <a:srgbClr val="FFA800"/>
              </a:gs>
            </a:gsLst>
            <a:lin ang="5400000" scaled="0"/>
          </a:gradFill>
          <a:ln w="53975" cap="sq" cmpd="tri">
            <a:solidFill>
              <a:schemeClr val="bg1"/>
            </a:solidFill>
            <a:beve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50800" dist="38100" dir="14700000" algn="t" rotWithShape="0">
              <a:srgbClr val="000000">
                <a:alpha val="60000"/>
              </a:srgb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Дон Карлеоне\Desktop\0_21024_f2c4a9ce_X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285728"/>
            <a:ext cx="8143932" cy="614366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 время блокады было изготовлено и отремонтировано </a:t>
            </a:r>
          </a:p>
          <a:p>
            <a:pPr>
              <a:buNone/>
            </a:pPr>
            <a:endParaRPr lang="ru-RU" sz="36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ü"/>
            </a:pPr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около 10 млн. снарядов  и мин </a:t>
            </a:r>
          </a:p>
          <a:p>
            <a:pPr>
              <a:buFont typeface="Wingdings" pitchFamily="2" charset="2"/>
              <a:buChar char="ü"/>
            </a:pPr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225 тыс. автоматов</a:t>
            </a:r>
          </a:p>
          <a:p>
            <a:pPr>
              <a:buFont typeface="Wingdings" pitchFamily="2" charset="2"/>
              <a:buChar char="ü"/>
            </a:pPr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12 тыс. миномётов</a:t>
            </a:r>
          </a:p>
          <a:p>
            <a:pPr>
              <a:buFont typeface="Wingdings" pitchFamily="2" charset="2"/>
              <a:buChar char="ü"/>
            </a:pPr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1500 самолётов</a:t>
            </a:r>
          </a:p>
          <a:p>
            <a:pPr>
              <a:buFont typeface="Wingdings" pitchFamily="2" charset="2"/>
              <a:buChar char="ü"/>
            </a:pPr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 тыс. танков</a:t>
            </a:r>
          </a:p>
        </p:txBody>
      </p:sp>
      <p:sp>
        <p:nvSpPr>
          <p:cNvPr id="4" name="Лента лицом вверх 3"/>
          <p:cNvSpPr/>
          <p:nvPr/>
        </p:nvSpPr>
        <p:spPr>
          <a:xfrm rot="19810606">
            <a:off x="4594171" y="4307811"/>
            <a:ext cx="4056325" cy="882062"/>
          </a:xfrm>
          <a:prstGeom prst="ribbon2">
            <a:avLst/>
          </a:prstGeom>
          <a:gradFill>
            <a:gsLst>
              <a:gs pos="0">
                <a:schemeClr val="accent6">
                  <a:lumMod val="75000"/>
                </a:schemeClr>
              </a:gs>
              <a:gs pos="13000">
                <a:srgbClr val="FFA800"/>
              </a:gs>
              <a:gs pos="28000">
                <a:srgbClr val="825600"/>
              </a:gs>
              <a:gs pos="42999">
                <a:srgbClr val="FFA800"/>
              </a:gs>
              <a:gs pos="58000">
                <a:srgbClr val="825600"/>
              </a:gs>
              <a:gs pos="72000">
                <a:srgbClr val="FFA800"/>
              </a:gs>
              <a:gs pos="87000">
                <a:srgbClr val="825600"/>
              </a:gs>
              <a:gs pos="100000">
                <a:srgbClr val="FFA800"/>
              </a:gs>
            </a:gsLst>
            <a:lin ang="5400000" scaled="0"/>
          </a:gradFill>
          <a:ln w="53975" cap="sq" cmpd="tri">
            <a:solidFill>
              <a:schemeClr val="bg1"/>
            </a:solidFill>
            <a:beve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50800" dist="38100" dir="14700000" algn="t" rotWithShape="0">
              <a:srgbClr val="000000">
                <a:alpha val="60000"/>
              </a:srgb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Дон Карлеоне\Desktop\0_21024_f2c4a9ce_X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357166"/>
            <a:ext cx="8143932" cy="5143536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>
              <a:buNone/>
            </a:pPr>
            <a:r>
              <a:rPr lang="ru-RU" sz="5200" b="1" dirty="0" smtClean="0">
                <a:ln>
                  <a:solidFill>
                    <a:schemeClr val="bg1"/>
                  </a:solidFill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Первая волна эвакуации</a:t>
            </a:r>
          </a:p>
          <a:p>
            <a:pPr algn="ctr">
              <a:buNone/>
            </a:pPr>
            <a:r>
              <a:rPr lang="ru-RU" b="1" dirty="0" smtClean="0">
                <a:ln w="317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Этот период характеризовался двумя особенностями:</a:t>
            </a:r>
          </a:p>
          <a:p>
            <a:pPr>
              <a:buNone/>
            </a:pPr>
            <a:endParaRPr lang="ru-RU" b="1" dirty="0" smtClean="0">
              <a:ln w="3175">
                <a:solidFill>
                  <a:schemeClr val="bg1"/>
                </a:solidFill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  <a:p>
            <a:pPr lvl="0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нежеланием жителей уезжать из города; </a:t>
            </a:r>
          </a:p>
          <a:p>
            <a:pPr lvl="0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много детей из Ленинграда было эвакуировано в районы Ленинградской области. Впоследствии это привело к тому, что 175000 детей было возвращено обратно в Ленинград. </a:t>
            </a:r>
          </a:p>
          <a:p>
            <a:endParaRPr lang="ru-RU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5" name="Лента лицом вверх 4"/>
          <p:cNvSpPr/>
          <p:nvPr/>
        </p:nvSpPr>
        <p:spPr>
          <a:xfrm rot="20481488">
            <a:off x="4820882" y="5054299"/>
            <a:ext cx="4056325" cy="882062"/>
          </a:xfrm>
          <a:prstGeom prst="ribbon2">
            <a:avLst/>
          </a:prstGeom>
          <a:gradFill>
            <a:gsLst>
              <a:gs pos="0">
                <a:schemeClr val="accent6">
                  <a:lumMod val="75000"/>
                </a:schemeClr>
              </a:gs>
              <a:gs pos="13000">
                <a:srgbClr val="FFA800"/>
              </a:gs>
              <a:gs pos="28000">
                <a:srgbClr val="825600"/>
              </a:gs>
              <a:gs pos="42999">
                <a:srgbClr val="FFA800"/>
              </a:gs>
              <a:gs pos="58000">
                <a:srgbClr val="825600"/>
              </a:gs>
              <a:gs pos="72000">
                <a:srgbClr val="FFA800"/>
              </a:gs>
              <a:gs pos="87000">
                <a:srgbClr val="825600"/>
              </a:gs>
              <a:gs pos="100000">
                <a:srgbClr val="FFA800"/>
              </a:gs>
            </a:gsLst>
            <a:lin ang="5400000" scaled="0"/>
          </a:gradFill>
          <a:ln w="53975" cap="sq" cmpd="tri">
            <a:solidFill>
              <a:schemeClr val="bg1"/>
            </a:solidFill>
            <a:beve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50800" dist="38100" dir="14700000" algn="t" rotWithShape="0">
              <a:srgbClr val="000000">
                <a:alpha val="60000"/>
              </a:srgb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C:\Users\Дон Карлеоне\Desktop\0_21024_f2c4a9ce_X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428604"/>
            <a:ext cx="8258204" cy="5880756"/>
          </a:xfrm>
        </p:spPr>
        <p:txBody>
          <a:bodyPr/>
          <a:lstStyle/>
          <a:p>
            <a:pPr algn="ctr">
              <a:buNone/>
            </a:pPr>
            <a:r>
              <a:rPr lang="ru-RU" sz="4400" b="1" dirty="0" smtClean="0">
                <a:ln>
                  <a:solidFill>
                    <a:schemeClr val="bg1"/>
                  </a:solidFill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Вторая волна эвакуации</a:t>
            </a:r>
          </a:p>
          <a:p>
            <a:pPr algn="ctr">
              <a:buNone/>
            </a:pPr>
            <a:r>
              <a:rPr lang="ru-RU" sz="3200" b="1" i="1" u="sng" dirty="0" smtClean="0">
                <a:ln>
                  <a:solidFill>
                    <a:schemeClr val="bg1"/>
                  </a:solidFill>
                </a:ln>
              </a:rPr>
              <a:t>Второй период эвакуации имеет три этапа:</a:t>
            </a:r>
          </a:p>
          <a:p>
            <a:pPr lvl="0">
              <a:buFont typeface="Wingdings" pitchFamily="2" charset="2"/>
              <a:buChar char="§"/>
            </a:pP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эвакуация через Ладожское озеро водным транспортом до Новой Ладоги, а затем до ст. Волхов автотранспортом; </a:t>
            </a:r>
          </a:p>
          <a:p>
            <a:pPr lvl="0">
              <a:buFont typeface="Wingdings" pitchFamily="2" charset="2"/>
              <a:buChar char="§"/>
            </a:pP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эвакуация авиацией; </a:t>
            </a:r>
          </a:p>
          <a:p>
            <a:pPr lvl="0">
              <a:buFont typeface="Wingdings" pitchFamily="2" charset="2"/>
              <a:buChar char="§"/>
            </a:pP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эвакуация по ледовой дороге через Ладожское озеро. </a:t>
            </a:r>
          </a:p>
          <a:p>
            <a:pPr>
              <a:buFont typeface="Wingdings" pitchFamily="2" charset="2"/>
              <a:buChar char="§"/>
            </a:pPr>
            <a:endParaRPr lang="ru-RU" sz="3200" i="1" dirty="0" smtClean="0">
              <a:solidFill>
                <a:schemeClr val="tx1">
                  <a:lumMod val="95000"/>
                </a:schemeClr>
              </a:solidFill>
            </a:endParaRPr>
          </a:p>
          <a:p>
            <a:pPr>
              <a:buNone/>
            </a:pPr>
            <a:endParaRPr lang="ru-RU" sz="4400" b="1" dirty="0" smtClean="0">
              <a:ln>
                <a:solidFill>
                  <a:schemeClr val="bg1"/>
                </a:solidFill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  <a:p>
            <a:endParaRPr lang="ru-RU" dirty="0"/>
          </a:p>
        </p:txBody>
      </p:sp>
      <p:sp>
        <p:nvSpPr>
          <p:cNvPr id="4" name="Лента лицом вверх 3"/>
          <p:cNvSpPr/>
          <p:nvPr/>
        </p:nvSpPr>
        <p:spPr>
          <a:xfrm rot="20481488">
            <a:off x="4267081" y="5221632"/>
            <a:ext cx="4616217" cy="637748"/>
          </a:xfrm>
          <a:prstGeom prst="ribbon2">
            <a:avLst/>
          </a:prstGeom>
          <a:gradFill>
            <a:gsLst>
              <a:gs pos="0">
                <a:schemeClr val="accent6">
                  <a:lumMod val="75000"/>
                </a:schemeClr>
              </a:gs>
              <a:gs pos="13000">
                <a:srgbClr val="FFA800"/>
              </a:gs>
              <a:gs pos="28000">
                <a:srgbClr val="825600"/>
              </a:gs>
              <a:gs pos="42999">
                <a:srgbClr val="FFA800"/>
              </a:gs>
              <a:gs pos="58000">
                <a:srgbClr val="825600"/>
              </a:gs>
              <a:gs pos="72000">
                <a:srgbClr val="FFA800"/>
              </a:gs>
              <a:gs pos="87000">
                <a:srgbClr val="825600"/>
              </a:gs>
              <a:gs pos="100000">
                <a:srgbClr val="FFA800"/>
              </a:gs>
            </a:gsLst>
            <a:lin ang="5400000" scaled="0"/>
          </a:gradFill>
          <a:ln w="53975" cap="sq" cmpd="tri">
            <a:solidFill>
              <a:schemeClr val="bg1"/>
            </a:solidFill>
            <a:beve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50800" dist="38100" dir="14700000" algn="t" rotWithShape="0">
              <a:srgbClr val="000000">
                <a:alpha val="60000"/>
              </a:srgb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Дон Карлеоне\Desktop\0_21024_f2c4a9ce_X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5300" u="sng" dirty="0" smtClean="0">
                <a:ln>
                  <a:solidFill>
                    <a:schemeClr val="bg1"/>
                  </a:solidFill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innerShdw blurRad="114300">
                    <a:prstClr val="black"/>
                  </a:innerShdw>
                </a:effectLst>
              </a:rPr>
              <a:t>Третья волна эвакуации</a:t>
            </a:r>
            <a:r>
              <a:rPr lang="ru-RU" sz="4400" u="sng" dirty="0" smtClean="0">
                <a:ln>
                  <a:solidFill>
                    <a:schemeClr val="bg1"/>
                  </a:solidFill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/>
            </a:r>
            <a:br>
              <a:rPr lang="ru-RU" sz="4400" u="sng" dirty="0" smtClean="0">
                <a:ln>
                  <a:solidFill>
                    <a:schemeClr val="bg1"/>
                  </a:solidFill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</a:br>
            <a:endParaRPr lang="ru-RU" u="sng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142984"/>
            <a:ext cx="8229600" cy="4709160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   </a:t>
            </a:r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 мая по октябрь 1942 г. вывезли 403 тысячи человек. Всего же за период блокады из города были эвакуированы 1,3 млн. человек. К октябрю 1942 г. эвакуация всех людей, которых власти считали нужным вывезти, была завершена.</a:t>
            </a:r>
            <a:endParaRPr lang="ru-RU" b="1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Лента лицом вверх 3"/>
          <p:cNvSpPr/>
          <p:nvPr/>
        </p:nvSpPr>
        <p:spPr>
          <a:xfrm rot="21057169">
            <a:off x="4730066" y="5465406"/>
            <a:ext cx="4042743" cy="513052"/>
          </a:xfrm>
          <a:prstGeom prst="ribbon2">
            <a:avLst/>
          </a:prstGeom>
          <a:gradFill>
            <a:gsLst>
              <a:gs pos="0">
                <a:schemeClr val="accent6">
                  <a:lumMod val="75000"/>
                </a:schemeClr>
              </a:gs>
              <a:gs pos="13000">
                <a:srgbClr val="FFA800"/>
              </a:gs>
              <a:gs pos="28000">
                <a:srgbClr val="825600"/>
              </a:gs>
              <a:gs pos="42999">
                <a:srgbClr val="FFA800"/>
              </a:gs>
              <a:gs pos="58000">
                <a:srgbClr val="825600"/>
              </a:gs>
              <a:gs pos="72000">
                <a:srgbClr val="FFA800"/>
              </a:gs>
              <a:gs pos="87000">
                <a:srgbClr val="825600"/>
              </a:gs>
              <a:gs pos="100000">
                <a:srgbClr val="FFA800"/>
              </a:gs>
            </a:gsLst>
            <a:lin ang="5400000" scaled="0"/>
          </a:gradFill>
          <a:ln w="53975" cap="sq" cmpd="tri">
            <a:solidFill>
              <a:schemeClr val="bg1"/>
            </a:solidFill>
            <a:beve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50800" dist="38100" dir="14700000" algn="t" rotWithShape="0">
              <a:srgbClr val="000000">
                <a:alpha val="60000"/>
              </a:srgb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Дон Карлеоне\Desktop\0_21024_f2c4a9ce_X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Рисунок 3" descr="D:\деревенька\S6306157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34" y="214290"/>
            <a:ext cx="8373816" cy="635798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5786" y="785794"/>
            <a:ext cx="4286280" cy="5143536"/>
          </a:xfrm>
        </p:spPr>
        <p:txBody>
          <a:bodyPr>
            <a:normAutofit lnSpcReduction="10000"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>
              <a:buNone/>
            </a:pPr>
            <a:endParaRPr lang="ru-RU" b="1" dirty="0" smtClean="0">
              <a:ln>
                <a:solidFill>
                  <a:schemeClr val="bg1"/>
                </a:solidFill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  <a:p>
            <a:pPr>
              <a:buNone/>
            </a:pPr>
            <a:r>
              <a:rPr lang="ru-RU" sz="3200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  </a:t>
            </a:r>
            <a:r>
              <a:rPr lang="ru-RU" sz="3200" b="1" dirty="0" smtClean="0">
                <a:ln w="3175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 годы Великой Отечественной войны, во время блокады Ленинграда, в Бураши эвакуировали ребят. В 1944г. был организован детский дом.</a:t>
            </a:r>
            <a:endParaRPr lang="ru-RU" sz="3200" b="1" dirty="0">
              <a:ln w="3175" cmpd="sng">
                <a:solidFill>
                  <a:schemeClr val="bg1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7" name="Picture 3" descr="C:\Documents and Settings\Школа\Рабочий стол\Копия Детский сад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14412" y="0"/>
            <a:ext cx="10593747" cy="742948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Дон Карлеоне\Desktop\0_21024_f2c4a9ce_X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>
            <a:norm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ru-RU" sz="660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tx1">
                      <a:alpha val="60000"/>
                    </a:schemeClr>
                  </a:glow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«Дорога жизни»</a:t>
            </a:r>
            <a:endParaRPr lang="ru-RU" sz="660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glow rad="101600">
                  <a:schemeClr val="tx1">
                    <a:alpha val="60000"/>
                  </a:schemeClr>
                </a:glow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500174"/>
            <a:ext cx="8229600" cy="4709160"/>
          </a:xfrm>
        </p:spPr>
        <p:txBody>
          <a:bodyPr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>
              <a:buNone/>
            </a:pPr>
            <a:r>
              <a:rPr lang="ru-RU" b="1" dirty="0" smtClean="0">
                <a:ln>
                  <a:solidFill>
                    <a:schemeClr val="bg1"/>
                  </a:solidFill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tx1">
                      <a:alpha val="60000"/>
                    </a:schemeClr>
                  </a:glow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   «Дорога жизни» — название ледовой дороги через Ладогу зимой 1941-1943 гг., после достижения толщины льда, допускающей транспортировку грузов любого веса. Дорога жизни фактически была единственным средством сообщения Ленинграда с Большой землей.</a:t>
            </a:r>
          </a:p>
          <a:p>
            <a:endParaRPr lang="ru-RU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pic>
        <p:nvPicPr>
          <p:cNvPr id="1026" name="Picture 2" descr="Len-dor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86050" y="4286256"/>
            <a:ext cx="3929090" cy="204783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:\проекты\проект по истории\иры\16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-1"/>
            <a:ext cx="9144000" cy="686228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0" y="1071546"/>
            <a:ext cx="8293374" cy="212885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</a:rPr>
              <a:t>Эхо блокадного Ленинграда в нашем селе</a:t>
            </a:r>
            <a:endParaRPr lang="ru-RU" dirty="0">
              <a:solidFill>
                <a:schemeClr val="tx1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127000" dist="200000" dir="2700000" algn="tl" rotWithShape="0">
                  <a:srgbClr val="000000">
                    <a:alpha val="30000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0166" y="4714884"/>
            <a:ext cx="6400800" cy="1752600"/>
          </a:xfrm>
        </p:spPr>
        <p:txBody>
          <a:bodyPr>
            <a:normAutofit/>
          </a:bodyPr>
          <a:lstStyle/>
          <a:p>
            <a:r>
              <a:rPr lang="ru-RU" sz="44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Никто не забыт,</a:t>
            </a:r>
          </a:p>
          <a:p>
            <a:r>
              <a:rPr lang="ru-RU" sz="44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Ничто не забыто…</a:t>
            </a:r>
            <a:endParaRPr lang="ru-RU" sz="44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Аудио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8072462" y="500042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25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2" grpId="0"/>
      <p:bldP spid="3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Дон Карлеоне\Desktop\0_21024_f2c4a9ce_X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715436" cy="1225536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ru-RU" sz="480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Логинов Самсон Савинович</a:t>
            </a:r>
            <a:endParaRPr lang="ru-RU" sz="480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pic>
        <p:nvPicPr>
          <p:cNvPr id="1026" name="Picture 2" descr="C:\Users\Дон Карлеоне\Desktop\img036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1538" y="1857364"/>
            <a:ext cx="2928958" cy="42895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7" name="Picture 3" descr="C:\Users\Дон Карлеоне\Desktop\img045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6314" y="1857364"/>
            <a:ext cx="3536835" cy="42862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Дон Карлеоне\Desktop\0_21024_f2c4a9ce_X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58204" cy="1011222"/>
          </a:xfrm>
        </p:spPr>
        <p:txBody>
          <a:bodyPr>
            <a:normAutofit fontScale="90000"/>
          </a:bodyPr>
          <a:lstStyle/>
          <a:p>
            <a:r>
              <a:rPr lang="ru-RU" i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«Во время коллективизации вступил в колхоз…»</a:t>
            </a:r>
            <a:endParaRPr lang="ru-RU" dirty="0">
              <a:effectLst>
                <a:glow rad="101600">
                  <a:schemeClr val="tx1">
                    <a:alpha val="60000"/>
                  </a:schemeClr>
                </a:glow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9218" name="Picture 2" descr="C:\Users\Дон Карлеоне\Desktop\img033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728" y="1500174"/>
            <a:ext cx="6426162" cy="46876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Дон Карлеоне\Desktop\0_21024_f2c4a9ce_X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i="1" dirty="0" smtClean="0">
                <a:effectLst>
                  <a:glow rad="228600">
                    <a:schemeClr val="tx1">
                      <a:alpha val="40000"/>
                    </a:schemeClr>
                  </a:glow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«В 1938 году закончил курсы и работал бригадиром тракторных бригад…»</a:t>
            </a:r>
            <a:endParaRPr lang="ru-RU" sz="3200" dirty="0">
              <a:effectLst>
                <a:glow rad="228600">
                  <a:schemeClr val="tx1">
                    <a:alpha val="40000"/>
                  </a:schemeClr>
                </a:glow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8194" name="Picture 2" descr="L:\kaka\по истории проекттт\Ырынка\img044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0694" y="1785926"/>
            <a:ext cx="3125248" cy="440635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6" name="Picture 2" descr="G:\kaka\по истории проекттт\Рисунок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472" y="2428868"/>
            <a:ext cx="4650148" cy="33369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Дон Карлеоне\Desktop\0_21024_f2c4a9ce_X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i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Служить попал в отдельный автомобильный полк, сформированный при Ставке Верховного Главнокомандования.</a:t>
            </a:r>
            <a:endParaRPr lang="ru-RU" sz="2400" dirty="0">
              <a:effectLst>
                <a:glow rad="101600">
                  <a:schemeClr val="tx1">
                    <a:alpha val="60000"/>
                  </a:schemeClr>
                </a:glow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26" name="Picture 2" descr="D:\НЕлазить по моей папке!!!!!!!!!!!!!\флэшка\дорогка жизни\04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12915" y="1643050"/>
            <a:ext cx="6582769" cy="45720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Дон Карлеоне\Desktop\0_21024_f2c4a9ce_X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«Четырежды ездил в Ленинград по Ладоге…»</a:t>
            </a:r>
            <a:endParaRPr lang="ru-RU" dirty="0">
              <a:effectLst>
                <a:glow rad="101600">
                  <a:schemeClr val="tx1">
                    <a:alpha val="60000"/>
                  </a:schemeClr>
                </a:glow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050" name="Picture 2" descr="D:\НЕлазить по моей папке!!!!!!!!!!!!!\флэшка\дорогка жизни\48612321_Doroga_zhizni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043127" y="1600200"/>
            <a:ext cx="7057746" cy="47085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Дон Карлеоне\Desktop\0_21024_f2c4a9ce_X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«</a:t>
            </a:r>
            <a:r>
              <a:rPr lang="ru-RU" sz="2400" b="0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Авианалёт</a:t>
            </a:r>
            <a:r>
              <a:rPr lang="ru-RU" sz="2400" b="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разрушил дорогу. Пришлось спасать кровь в палатке...»</a:t>
            </a:r>
            <a:endParaRPr lang="ru-RU" sz="2400" b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3074" name="Picture 2" descr="D:\НЕлазить по моей папке!!!!!!!!!!!!!\флэшка\дорогка жизни\spb1941-040-1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000232" y="1571612"/>
            <a:ext cx="4906350" cy="44864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Дон Карлеоне\Desktop\0_21024_f2c4a9ce_X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«Однажды по весне приходилось ездить в противогазах, так как поле было завалено трупами…»</a:t>
            </a:r>
            <a:endParaRPr lang="ru-RU" sz="2800" b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098" name="Picture 2" descr="C:\Users\Дон Карлеоне\Desktop\2894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517650" y="1617662"/>
            <a:ext cx="6108700" cy="4673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Дон Карлеоне\Desktop\0_21024_f2c4a9ce_X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146" name="Picture 2" descr="D:\НЕлазить по моей папке!!!!!!!!!!!!!\флэшка\дорогка жизни\24(149)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28596" y="642918"/>
            <a:ext cx="8299415" cy="564360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Дон Карлеоне\Desktop\0_21024_f2c4a9ce_X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ln w="6350">
                  <a:solidFill>
                    <a:schemeClr val="bg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Бомбёжки и бездорожье…</a:t>
            </a:r>
            <a:endParaRPr lang="ru-RU" dirty="0">
              <a:ln w="6350">
                <a:solidFill>
                  <a:schemeClr val="bg1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5122" name="Picture 2" descr="D:\НЕлазить по моей папке!!!!!!!!!!!!!\флэшка\дорогка жизни\spb1941-043-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48" y="1500174"/>
            <a:ext cx="7732210" cy="47085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Дон Карлеоне\Desktop\0_21024_f2c4a9ce_X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i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«В свободное время солдаты вспоминали родной дом…»</a:t>
            </a:r>
            <a:endParaRPr lang="ru-RU" sz="3200" dirty="0">
              <a:effectLst>
                <a:glow rad="101600">
                  <a:schemeClr val="tx1">
                    <a:alpha val="60000"/>
                  </a:schemeClr>
                </a:glow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7170" name="Picture 2" descr="D:\НЕлазить по моей папке!!!!!!!!!!!!!\флэшка\проекты\проект по истории\иры\u3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714480" y="1643050"/>
            <a:ext cx="5873416" cy="461063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:\проекты\проект по истории\иры\6cd8250ef27b4cb624e77731a480adab_ful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0024674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4000">
    <p:fade thruBlk="1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Дон Карлеоне\Desktop\0_21024_f2c4a9ce_X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tx1">
                      <a:alpha val="6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«После войны работал шофёром, бригадиром, на электростанции, завхозом и долгие годы в животноводстве совхоза «Дубровский»…»</a:t>
            </a:r>
            <a:endParaRPr lang="ru-RU" sz="24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glow rad="101600">
                  <a:schemeClr val="tx1">
                    <a:alpha val="60000"/>
                  </a:schemeClr>
                </a:glow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2050" name="Picture 2" descr="C:\Users\Дон Карлеоне\Desktop\Рисунок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71604" y="1785926"/>
            <a:ext cx="6692900" cy="4681538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Дон Карлеоне\Desktop\0_21024_f2c4a9ce_X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0" name="Picture 2" descr="G:\kaka\по истории проекттт\Рисунок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58" y="785794"/>
            <a:ext cx="8536081" cy="51435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D:\9 мая\S630492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D:\9 мая\S630493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Дон Карлеоне\Desktop\0_21024_f2c4a9ce_X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3042" y="0"/>
            <a:ext cx="5643602" cy="642942"/>
          </a:xfrm>
        </p:spPr>
        <p:txBody>
          <a:bodyPr>
            <a:noAutofit/>
          </a:bodyPr>
          <a:lstStyle/>
          <a:p>
            <a:r>
              <a:rPr lang="ru-RU" sz="66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  </a:t>
            </a:r>
            <a:r>
              <a:rPr lang="ru-RU" sz="66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Я помню…</a:t>
            </a:r>
            <a:endParaRPr lang="ru-RU" sz="66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1026" name="Picture 2" descr="C:\Users\Дон Карлеоне\Desktop\по истории проекттт\ыыы4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58" y="785794"/>
            <a:ext cx="8402509" cy="578647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G:\слайды2\Рисунок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2456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9" name="Picture 3" descr="G:\слайды2\Копия S6306359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G:\слайды2\Копия S630638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G:\слайды2\t_-633297774_body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10317345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G:\слайды2\Копия 1247846971_1228159170_01.jpe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674295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H:\проекты\проект по истории\иры\1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042416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2000">
    <p:fade thruBlk="1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G:\kaka\по истории проекттт\i93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-500098" y="0"/>
            <a:ext cx="10351700" cy="6858000"/>
          </a:xfrm>
          <a:prstGeom prst="rect">
            <a:avLst/>
          </a:prstGeom>
          <a:noFill/>
        </p:spPr>
      </p:pic>
      <p:pic>
        <p:nvPicPr>
          <p:cNvPr id="6" name="прЫпев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 flipH="1">
            <a:off x="8572528" y="357166"/>
            <a:ext cx="326997" cy="244475"/>
          </a:xfrm>
          <a:prstGeom prst="rect">
            <a:avLst/>
          </a:prstGeom>
        </p:spPr>
      </p:pic>
    </p:spTree>
  </p:cSld>
  <p:clrMapOvr>
    <a:masterClrMapping/>
  </p:clrMapOvr>
  <p:transition advClick="0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G:\kaka\по истории проекттт\289117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211619" y="0"/>
            <a:ext cx="10159325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5000">
    <p:fade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G:\kaka\по истории проекттт\2cd794e745c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4000">
    <p:fade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G:\kaka\по истории проекттт\fireworks-main_Full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22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5000">
    <p:fade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G:\kaka\по истории проекттт\e64c20a8890a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443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4000">
    <p:fade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G:\kaka\по истории проекттт\e64c20a8890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44300"/>
          </a:xfrm>
          <a:prstGeom prst="rect">
            <a:avLst/>
          </a:prstGeom>
          <a:noFill/>
        </p:spPr>
      </p:pic>
      <p:pic>
        <p:nvPicPr>
          <p:cNvPr id="8194" name="Picture 2" descr="G:\kaka\по истории проекттт\s55431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571736" y="0"/>
            <a:ext cx="4357718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НЕлазить по моей папке!!!!!!!!!!!!!\флэшка\иры\edfb8064ca96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357166"/>
            <a:ext cx="8258204" cy="595219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3200" b="1" dirty="0" smtClean="0">
                <a:ln w="10541" cmpd="sng">
                  <a:solidFill>
                    <a:schemeClr val="bg1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  </a:t>
            </a:r>
          </a:p>
          <a:p>
            <a:pPr>
              <a:buNone/>
            </a:pPr>
            <a:r>
              <a:rPr lang="ru-RU" sz="3200" b="1" dirty="0" smtClean="0">
                <a:ln w="10541" cmpd="sng">
                  <a:solidFill>
                    <a:schemeClr val="bg1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Таким образом, два события связывают наше село с блокадным Ленинградом.</a:t>
            </a:r>
          </a:p>
          <a:p>
            <a:pPr>
              <a:buNone/>
            </a:pPr>
            <a:r>
              <a:rPr lang="ru-RU" sz="3200" b="1" dirty="0" smtClean="0">
                <a:ln w="10541" cmpd="sng">
                  <a:solidFill>
                    <a:schemeClr val="bg1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1. Измождённые крошечные ленинградские дети были эвакуированы в детский дом д. Бураши.</a:t>
            </a:r>
          </a:p>
          <a:p>
            <a:pPr>
              <a:buNone/>
            </a:pPr>
            <a:r>
              <a:rPr lang="ru-RU" sz="3200" b="1" dirty="0" smtClean="0">
                <a:ln w="10541" cmpd="sng">
                  <a:solidFill>
                    <a:schemeClr val="bg1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2.Наш земляк Логинов Самсон Савинович возил продовольствие и кровь по дороге жизни в осаждённый Ленинград. </a:t>
            </a:r>
            <a:endParaRPr lang="ru-RU" sz="3200" b="1" dirty="0">
              <a:ln w="10541" cmpd="sng">
                <a:solidFill>
                  <a:schemeClr val="bg1"/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D:\НЕлазить по моей папке!!!!!!!!!!!!!\флэшка\иры\b78a7877d446bbf398fbfb9d10f9a441_mediu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66" y="285728"/>
            <a:ext cx="6357982" cy="1071570"/>
          </a:xfrm>
        </p:spPr>
        <p:txBody>
          <a:bodyPr>
            <a:normAutofit fontScale="90000"/>
          </a:bodyPr>
          <a:lstStyle/>
          <a:p>
            <a:r>
              <a:rPr lang="ru-RU" sz="6700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tx1">
                      <a:alpha val="6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sz="6700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tx1">
                      <a:alpha val="6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</a:br>
            <a:r>
              <a:rPr lang="ru-RU" sz="6700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tx1">
                      <a:alpha val="6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Аннотация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285860"/>
            <a:ext cx="8286808" cy="5000660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endParaRPr lang="ru-RU" sz="4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glow rad="101600">
                  <a:schemeClr val="tx1">
                    <a:alpha val="60000"/>
                  </a:schemeClr>
                </a:glow>
                <a:reflection blurRad="12700" stA="28000" endPos="45000" dist="1000" dir="5400000" sy="-100000" algn="bl" rotWithShape="0"/>
              </a:effectLst>
            </a:endParaRPr>
          </a:p>
          <a:p>
            <a:pPr>
              <a:buNone/>
            </a:pPr>
            <a:endParaRPr lang="ru-RU" sz="4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glow rad="101600">
                  <a:schemeClr val="tx1">
                    <a:alpha val="60000"/>
                  </a:schemeClr>
                </a:glow>
                <a:reflection blurRad="12700" stA="28000" endPos="45000" dist="1000" dir="5400000" sy="-100000" algn="bl" rotWithShape="0"/>
              </a:effectLst>
            </a:endParaRPr>
          </a:p>
          <a:p>
            <a:pPr>
              <a:buNone/>
            </a:pPr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tx1">
                      <a:alpha val="6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Было интересно:</a:t>
            </a:r>
          </a:p>
          <a:p>
            <a:pPr>
              <a:buNone/>
            </a:pPr>
            <a:endParaRPr lang="ru-RU" sz="4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glow rad="101600">
                  <a:schemeClr val="tx1">
                    <a:alpha val="60000"/>
                  </a:schemeClr>
                </a:glow>
                <a:reflection blurRad="12700" stA="28000" endPos="45000" dist="1000" dir="5400000" sy="-100000" algn="bl" rotWithShape="0"/>
              </a:effectLst>
            </a:endParaRPr>
          </a:p>
          <a:p>
            <a:pPr>
              <a:buNone/>
            </a:pPr>
            <a:endParaRPr lang="ru-RU" sz="6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glow rad="101600">
                  <a:schemeClr val="tx1">
                    <a:alpha val="60000"/>
                  </a:schemeClr>
                </a:glow>
                <a:reflection blurRad="12700" stA="28000" endPos="45000" dist="1000" dir="5400000" sy="-100000" algn="bl" rotWithShape="0"/>
              </a:effectLst>
            </a:endParaRPr>
          </a:p>
          <a:p>
            <a:pPr>
              <a:buFont typeface="Wingdings" pitchFamily="2" charset="2"/>
              <a:buChar char="Ø"/>
            </a:pPr>
            <a:r>
              <a:rPr lang="ru-RU" sz="51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tx1">
                      <a:alpha val="6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Всегда интересно что-то узнать о человеке, тем более о ветеране,  к тому же мне было приятно узнать, что  Самсон Савинович  прадед моего друга.   </a:t>
            </a:r>
          </a:p>
          <a:p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D:\НЕлазить по моей папке!!!!!!!!!!!!!\флэшка\иры\b78a7877d446bbf398fbfb9d10f9a441_mediu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60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tx1">
                      <a:alpha val="6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sz="60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tx1">
                      <a:alpha val="6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</a:br>
            <a:r>
              <a:rPr lang="ru-RU" sz="60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tx1">
                      <a:alpha val="6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Трудности: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endParaRPr lang="ru-RU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glow rad="101600">
                  <a:schemeClr val="tx1">
                    <a:alpha val="60000"/>
                  </a:schemeClr>
                </a:glow>
                <a:reflection blurRad="12700" stA="28000" endPos="45000" dist="1000" dir="5400000" sy="-100000" algn="bl" rotWithShape="0"/>
              </a:effectLst>
            </a:endParaRPr>
          </a:p>
          <a:p>
            <a:pPr>
              <a:buFont typeface="Wingdings" pitchFamily="2" charset="2"/>
              <a:buChar char="Ø"/>
            </a:pPr>
            <a:endParaRPr lang="ru-RU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glow rad="101600">
                  <a:schemeClr val="tx1">
                    <a:alpha val="60000"/>
                  </a:schemeClr>
                </a:glow>
                <a:reflection blurRad="12700" stA="28000" endPos="45000" dist="1000" dir="5400000" sy="-100000" algn="bl" rotWithShape="0"/>
              </a:effectLst>
            </a:endParaRPr>
          </a:p>
          <a:p>
            <a:pPr>
              <a:buFont typeface="Wingdings" pitchFamily="2" charset="2"/>
              <a:buChar char="Ø"/>
            </a:pP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tx1">
                      <a:alpha val="6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Было сложно найти информацию о детском доме в д. Бураши.</a:t>
            </a:r>
          </a:p>
          <a:p>
            <a:pPr>
              <a:buFont typeface="Wingdings" pitchFamily="2" charset="2"/>
              <a:buChar char="Ø"/>
            </a:pP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tx1">
                      <a:alpha val="6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Из большого количества собранной по теме информации выбрать основную.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glow rad="101600">
                  <a:schemeClr val="tx1">
                    <a:alpha val="60000"/>
                  </a:schemeClr>
                </a:glow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D:\НЕлазить по моей папке!!!!!!!!!!!!!\флэшка\иры\b78a7877d446bbf398fbfb9d10f9a441_mediu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60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tx1">
                      <a:alpha val="6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sz="60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tx1">
                      <a:alpha val="6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</a:br>
            <a:r>
              <a:rPr lang="ru-RU" sz="60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tx1">
                      <a:alpha val="6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Результат: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357298"/>
            <a:ext cx="8258204" cy="4952062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endParaRPr lang="ru-RU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glow rad="101600">
                  <a:schemeClr val="tx1">
                    <a:alpha val="60000"/>
                  </a:schemeClr>
                </a:glow>
                <a:reflection blurRad="12700" stA="28000" endPos="45000" dist="1000" dir="5400000" sy="-100000" algn="bl" rotWithShape="0"/>
              </a:effectLst>
            </a:endParaRPr>
          </a:p>
          <a:p>
            <a:pPr>
              <a:buFont typeface="Wingdings" pitchFamily="2" charset="2"/>
              <a:buChar char="Ø"/>
            </a:pPr>
            <a:endParaRPr lang="ru-RU" sz="2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glow rad="101600">
                  <a:schemeClr val="tx1">
                    <a:alpha val="60000"/>
                  </a:schemeClr>
                </a:glow>
                <a:reflection blurRad="12700" stA="28000" endPos="45000" dist="1000" dir="5400000" sy="-100000" algn="bl" rotWithShape="0"/>
              </a:effectLst>
            </a:endParaRPr>
          </a:p>
          <a:p>
            <a:pPr>
              <a:buFont typeface="Wingdings" pitchFamily="2" charset="2"/>
              <a:buChar char="Ø"/>
            </a:pP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tx1">
                      <a:alpha val="6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Я узнала подробнее об одном из ветеранов, который защищал Родину.</a:t>
            </a:r>
          </a:p>
          <a:p>
            <a:pPr>
              <a:buFont typeface="Wingdings" pitchFamily="2" charset="2"/>
              <a:buChar char="Ø"/>
            </a:pP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tx1">
                      <a:alpha val="6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Моё слайд-шоу можно использовать на классных часах, при проведении уроков мужества.</a:t>
            </a:r>
          </a:p>
          <a:p>
            <a:pPr>
              <a:buFont typeface="Wingdings" pitchFamily="2" charset="2"/>
              <a:buChar char="Ø"/>
            </a:pP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tx1">
                      <a:alpha val="6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Эту  презентацию  передам в музей.</a:t>
            </a:r>
          </a:p>
          <a:p>
            <a:pPr>
              <a:buFont typeface="Wingdings" pitchFamily="2" charset="2"/>
              <a:buChar char="Ø"/>
            </a:pPr>
            <a:endParaRPr lang="ru-RU" sz="2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glow rad="101600">
                  <a:schemeClr val="tx1">
                    <a:alpha val="60000"/>
                  </a:schemeClr>
                </a:glow>
                <a:reflection blurRad="12700" stA="28000" endPos="45000" dist="1000" dir="5400000" sy="-100000" algn="bl" rotWithShape="0"/>
              </a:effectLst>
            </a:endParaRPr>
          </a:p>
          <a:p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H:\проекты\проект по истории\иры\135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644063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3000"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H:\проекты\проект по истории\иры\89814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33088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3000"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H:\проекты\проект по истории\иры\1181575_124559772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3000"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H:\проекты\проект по истории\иры\027655974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267568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3000">
    <p:fade thruBlk="1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549</TotalTime>
  <Words>533</Words>
  <Application>Microsoft Office PowerPoint</Application>
  <PresentationFormat>Экран (4:3)</PresentationFormat>
  <Paragraphs>113</Paragraphs>
  <Slides>59</Slides>
  <Notes>28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59</vt:i4>
      </vt:variant>
    </vt:vector>
  </HeadingPairs>
  <TitlesOfParts>
    <vt:vector size="60" baseType="lpstr">
      <vt:lpstr>Апекс</vt:lpstr>
      <vt:lpstr>МОУ СОШ д. Бураши МКУК «Кильмезская МБС» Бурашевская СБФ</vt:lpstr>
      <vt:lpstr> Проблема  Какой подарок можно сделать для школьного музея к 65 годовщине Великой Отечественной войны</vt:lpstr>
      <vt:lpstr>Эхо блокадного Ленинграда в нашем селе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Третья волна эвакуации </vt:lpstr>
      <vt:lpstr>Презентация PowerPoint</vt:lpstr>
      <vt:lpstr>Презентация PowerPoint</vt:lpstr>
      <vt:lpstr>«Дорога жизни»</vt:lpstr>
      <vt:lpstr>Логинов Самсон Савинович</vt:lpstr>
      <vt:lpstr>«Во время коллективизации вступил в колхоз…»</vt:lpstr>
      <vt:lpstr>«В 1938 году закончил курсы и работал бригадиром тракторных бригад…»</vt:lpstr>
      <vt:lpstr>Служить попал в отдельный автомобильный полк, сформированный при Ставке Верховного Главнокомандования.</vt:lpstr>
      <vt:lpstr>«Четырежды ездил в Ленинград по Ладоге…»</vt:lpstr>
      <vt:lpstr>«Авианалёт разрушил дорогу. Пришлось спасать кровь в палатке...»</vt:lpstr>
      <vt:lpstr>«Однажды по весне приходилось ездить в противогазах, так как поле было завалено трупами…»</vt:lpstr>
      <vt:lpstr>Презентация PowerPoint</vt:lpstr>
      <vt:lpstr>Бомбёжки и бездорожье…</vt:lpstr>
      <vt:lpstr>«В свободное время солдаты вспоминали родной дом…»</vt:lpstr>
      <vt:lpstr>«После войны работал шофёром, бригадиром, на электростанции, завхозом и долгие годы в животноводстве совхоза «Дубровский»…»</vt:lpstr>
      <vt:lpstr>Презентация PowerPoint</vt:lpstr>
      <vt:lpstr>Презентация PowerPoint</vt:lpstr>
      <vt:lpstr>Презентация PowerPoint</vt:lpstr>
      <vt:lpstr>   Я помню…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Аннотация </vt:lpstr>
      <vt:lpstr> Трудности: </vt:lpstr>
      <vt:lpstr> Результат: 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Великая Отечественная Война</dc:title>
  <dc:creator>Ирина</dc:creator>
  <cp:lastModifiedBy>Лавровский Сергей Владимирович</cp:lastModifiedBy>
  <cp:revision>149</cp:revision>
  <dcterms:created xsi:type="dcterms:W3CDTF">2010-03-16T10:08:54Z</dcterms:created>
  <dcterms:modified xsi:type="dcterms:W3CDTF">2015-10-09T16:17:27Z</dcterms:modified>
</cp:coreProperties>
</file>