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0573BF-E9DA-400B-9238-0215B78C97D0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D4E1E-AFB1-45AE-BE94-7D413216941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E033F8-F000-424E-9064-5571CF893216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FE81B6-4C15-40B5-867A-A30BE4C40F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349AB-E0D6-4C5D-8F01-9EC3C702B766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9049E-3A3B-4DE2-8C65-16E6DD020C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BBABE-E2CB-4F8F-B60B-FCC989D7021F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3B778C-8008-47F8-840A-BDDE54DA1C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906D41-C290-43BF-9919-175A5B65B5C6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6DF9BF-3181-4330-B873-415BFACC47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DBA91A-D478-45A3-A127-92F0A69E3308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6D6455-3E19-429C-B2B5-BFBD540BE6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CD483-3A14-4C00-9D0B-411D027D332F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0B284-8E6C-4015-AB29-77D6120C82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EB98E8-EC56-422E-820D-BDDA41259A38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3BF31D-92EF-4066-B6B9-3852D5B426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2ABEE-DB20-49AD-983B-B9B2F0764A38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F379B1-435A-4823-80AB-DEFB64E89D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8C7EEE-AFC7-4475-A25D-655E10B617EB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CFBC2C-74B1-48B0-885A-B8784DEDBA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DD1BD-76DE-418A-8088-39A55BA5B68E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E295F-57FA-4C56-80E8-CAA3422E45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100000">
              <a:srgbClr val="FF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943FB37-F5E8-474E-B9DC-54E059923D90}" type="datetime1">
              <a:rPr lang="ru-RU"/>
              <a:pPr lvl="0"/>
              <a:t>12.10.2022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E0BFB4B-9B66-49FD-BF29-6F1CFCEE4FA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50" y="214317"/>
            <a:ext cx="8702673" cy="63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357192" y="357192"/>
            <a:ext cx="8229600" cy="1143000"/>
          </a:xfrm>
        </p:spPr>
        <p:txBody>
          <a:bodyPr/>
          <a:lstStyle/>
          <a:p>
            <a:pPr lvl="0" hangingPunct="1"/>
            <a:r>
              <a:rPr lang="ru-RU" sz="2000" b="1" dirty="0">
                <a:solidFill>
                  <a:srgbClr val="17375E"/>
                </a:solidFill>
                <a:latin typeface="Arial"/>
              </a:rPr>
              <a:t>МКУК «</a:t>
            </a:r>
            <a:r>
              <a:rPr lang="ru-RU" sz="2000" b="1" dirty="0" err="1">
                <a:solidFill>
                  <a:srgbClr val="17375E"/>
                </a:solidFill>
                <a:latin typeface="Arial"/>
              </a:rPr>
              <a:t>Оричевская</a:t>
            </a:r>
            <a:r>
              <a:rPr lang="ru-RU" sz="2000" b="1" dirty="0">
                <a:solidFill>
                  <a:srgbClr val="17375E"/>
                </a:solidFill>
                <a:latin typeface="Arial"/>
              </a:rPr>
              <a:t> районная ЦБС»</a:t>
            </a:r>
            <a:br>
              <a:rPr lang="ru-RU" sz="2000" b="1" dirty="0">
                <a:solidFill>
                  <a:srgbClr val="17375E"/>
                </a:solidFill>
                <a:latin typeface="Arial"/>
              </a:rPr>
            </a:br>
            <a:r>
              <a:rPr lang="ru-RU" sz="2000" b="1" dirty="0">
                <a:solidFill>
                  <a:srgbClr val="17375E"/>
                </a:solidFill>
                <a:latin typeface="Arial"/>
              </a:rPr>
              <a:t>Центр правовой информации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lvl="0" algn="ctr" hangingPunct="1">
              <a:buNone/>
            </a:pPr>
            <a:r>
              <a:rPr lang="ru-RU" b="1" i="1" dirty="0">
                <a:solidFill>
                  <a:srgbClr val="17375E"/>
                </a:solidFill>
                <a:latin typeface="Georgia" pitchFamily="18"/>
              </a:rPr>
              <a:t>Фотоконкурс</a:t>
            </a:r>
          </a:p>
          <a:p>
            <a:pPr lvl="0" algn="ctr" hangingPunct="1">
              <a:buNone/>
            </a:pPr>
            <a:r>
              <a:rPr lang="ru-RU" b="1" dirty="0">
                <a:solidFill>
                  <a:srgbClr val="FF0066"/>
                </a:solidFill>
                <a:latin typeface="Georgia" pitchFamily="18"/>
              </a:rPr>
              <a:t>«Хорошо работали – хорошо отдыхаем»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25" y="5786442"/>
            <a:ext cx="3214692" cy="52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</a:rPr>
              <a:t>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4000" b="1">
                <a:solidFill>
                  <a:srgbClr val="1F497D"/>
                </a:solidFill>
                <a:latin typeface="Georgia" pitchFamily="18"/>
              </a:rPr>
              <a:t>Поющие библиотекари – </a:t>
            </a:r>
            <a:br>
              <a:rPr lang="ru-RU" sz="4000" b="1">
                <a:solidFill>
                  <a:srgbClr val="1F497D"/>
                </a:solidFill>
                <a:latin typeface="Georgia" pitchFamily="18"/>
              </a:rPr>
            </a:br>
            <a:r>
              <a:rPr lang="ru-RU" sz="4000" b="1">
                <a:solidFill>
                  <a:srgbClr val="1F497D"/>
                </a:solidFill>
                <a:latin typeface="Georgia" pitchFamily="18"/>
              </a:rPr>
              <a:t>это круто!</a:t>
            </a:r>
          </a:p>
        </p:txBody>
      </p:sp>
      <p:pic>
        <p:nvPicPr>
          <p:cNvPr id="3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40699">
            <a:off x="323843" y="2205039"/>
            <a:ext cx="4067178" cy="3189290"/>
          </a:xfr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18447">
            <a:off x="4211635" y="2420939"/>
            <a:ext cx="4608511" cy="352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292720" y="274640"/>
            <a:ext cx="3394079" cy="2794004"/>
          </a:xfrm>
        </p:spPr>
        <p:txBody>
          <a:bodyPr/>
          <a:lstStyle/>
          <a:p>
            <a:pPr lvl="0" hangingPunct="1"/>
            <a:r>
              <a:rPr lang="ru-RU" sz="3600" b="1" i="1">
                <a:latin typeface="Book Antiqua" pitchFamily="18"/>
              </a:rPr>
              <a:t>Шуточные поздравления коллегам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50" y="214317"/>
            <a:ext cx="4738685" cy="349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43375" y="3571874"/>
            <a:ext cx="4762496" cy="307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5292720" y="333371"/>
            <a:ext cx="3522661" cy="2590796"/>
          </a:xfrm>
        </p:spPr>
        <p:txBody>
          <a:bodyPr/>
          <a:lstStyle/>
          <a:p>
            <a:pPr lvl="0" hangingPunct="1"/>
            <a:r>
              <a:rPr lang="ru-RU" sz="3200" b="1" i="1">
                <a:latin typeface="Times New Roman" pitchFamily="18"/>
                <a:cs typeface="Times New Roman" pitchFamily="18"/>
              </a:rPr>
              <a:t>Взявшись за руки, бегом</a:t>
            </a:r>
            <a:br>
              <a:rPr lang="ru-RU" sz="3200" b="1" i="1">
                <a:latin typeface="Times New Roman" pitchFamily="18"/>
                <a:cs typeface="Times New Roman" pitchFamily="18"/>
              </a:rPr>
            </a:br>
            <a:r>
              <a:rPr lang="ru-RU" sz="3200" b="1" i="1">
                <a:latin typeface="Times New Roman" pitchFamily="18"/>
                <a:cs typeface="Times New Roman" pitchFamily="18"/>
              </a:rPr>
              <a:t>В круговую в пляс пойдем.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7" y="214317"/>
            <a:ext cx="5048246" cy="378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 descr="BKDC01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9" y="3143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435595" y="274640"/>
            <a:ext cx="3251204" cy="2578095"/>
          </a:xfrm>
        </p:spPr>
        <p:txBody>
          <a:bodyPr anchorCtr="0"/>
          <a:lstStyle/>
          <a:p>
            <a:pPr lvl="0" algn="l" hangingPunct="1"/>
            <a:r>
              <a:rPr lang="ru-RU" sz="2800" b="1" i="1">
                <a:solidFill>
                  <a:srgbClr val="0033CC"/>
                </a:solidFill>
                <a:latin typeface="Arial"/>
                <a:cs typeface="Arial"/>
              </a:rPr>
              <a:t>-Будь готов!</a:t>
            </a:r>
            <a:br>
              <a:rPr lang="ru-RU" sz="2800" b="1" i="1">
                <a:solidFill>
                  <a:srgbClr val="0033CC"/>
                </a:solidFill>
                <a:latin typeface="Arial"/>
                <a:cs typeface="Arial"/>
              </a:rPr>
            </a:br>
            <a:r>
              <a:rPr lang="ru-RU" sz="2800" b="1" i="1">
                <a:solidFill>
                  <a:srgbClr val="0033CC"/>
                </a:solidFill>
                <a:latin typeface="Arial"/>
                <a:cs typeface="Arial"/>
              </a:rPr>
              <a:t>-Всегда готов!</a:t>
            </a:r>
          </a:p>
        </p:txBody>
      </p:sp>
      <p:pic>
        <p:nvPicPr>
          <p:cNvPr id="3" name="Picture 2" descr="\\Cbs_inet_132\temp\На конкурс Т.В\IMG_01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7" y="285750"/>
            <a:ext cx="5000625" cy="362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5" y="3286125"/>
            <a:ext cx="4452935" cy="334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4000" b="1" i="1">
                <a:solidFill>
                  <a:srgbClr val="0000FF"/>
                </a:solidFill>
                <a:latin typeface="Times New Roman" pitchFamily="18"/>
                <a:cs typeface="Times New Roman" pitchFamily="18"/>
              </a:rPr>
              <a:t>Уеду я в просторы дальние.</a:t>
            </a:r>
            <a:br>
              <a:rPr lang="ru-RU" sz="4000" b="1" i="1">
                <a:solidFill>
                  <a:srgbClr val="0000FF"/>
                </a:solidFill>
                <a:latin typeface="Times New Roman" pitchFamily="18"/>
                <a:cs typeface="Times New Roman" pitchFamily="18"/>
              </a:rPr>
            </a:br>
            <a:r>
              <a:rPr lang="ru-RU" sz="4000" b="1" i="1">
                <a:solidFill>
                  <a:srgbClr val="0000FF"/>
                </a:solidFill>
                <a:latin typeface="Times New Roman" pitchFamily="18"/>
                <a:cs typeface="Times New Roman" pitchFamily="18"/>
              </a:rPr>
              <a:t>Морских услышу чаек гам.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891" y="1412876"/>
            <a:ext cx="6811959" cy="510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42" y="374647"/>
            <a:ext cx="8001000" cy="600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714500"/>
          </a:xfrm>
        </p:spPr>
        <p:txBody>
          <a:bodyPr/>
          <a:lstStyle/>
          <a:p>
            <a:pPr lvl="0" hangingPunct="1"/>
            <a:r>
              <a:rPr lang="ru-RU" sz="2800"/>
              <a:t>Талисманы игр спортивных</a:t>
            </a:r>
            <a:br>
              <a:rPr lang="ru-RU" sz="2800"/>
            </a:br>
            <a:r>
              <a:rPr lang="ru-RU" sz="2800"/>
              <a:t>вместе с нами в один ряд.</a:t>
            </a:r>
            <a:br>
              <a:rPr lang="ru-RU" sz="2800"/>
            </a:br>
            <a:r>
              <a:rPr lang="ru-RU" sz="2800"/>
              <a:t>Не могли пройти мы мимо-</a:t>
            </a:r>
            <a:br>
              <a:rPr lang="ru-RU" sz="2800"/>
            </a:br>
            <a:r>
              <a:rPr lang="ru-RU" sz="2800"/>
              <a:t>каждый этой встрече рад!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6016" y="2017715"/>
            <a:ext cx="6480179" cy="484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6753" y="588965"/>
            <a:ext cx="7691439" cy="5768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7" y="482602"/>
            <a:ext cx="8001000" cy="600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b="1">
                <a:solidFill>
                  <a:srgbClr val="376092"/>
                </a:solidFill>
              </a:rPr>
              <a:t>О, это ласковое море!</a:t>
            </a:r>
            <a:r>
              <a:rPr lang="ru-RU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285875"/>
            <a:ext cx="6858000" cy="514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Фото\Библиотека\IMG_63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996" y="571500"/>
            <a:ext cx="7619996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0746" y="252410"/>
            <a:ext cx="4762496" cy="635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08629" y="274640"/>
            <a:ext cx="3178170" cy="2722561"/>
          </a:xfrm>
        </p:spPr>
        <p:txBody>
          <a:bodyPr/>
          <a:lstStyle/>
          <a:p>
            <a:pPr lvl="0" hangingPunct="1"/>
            <a:r>
              <a:rPr lang="ru-RU" sz="3200" b="1">
                <a:solidFill>
                  <a:srgbClr val="17375E"/>
                </a:solidFill>
              </a:rPr>
              <a:t>Нам хорошо с тобой вдвоём –</a:t>
            </a:r>
            <a:br>
              <a:rPr lang="ru-RU" sz="3200" b="1">
                <a:solidFill>
                  <a:srgbClr val="17375E"/>
                </a:solidFill>
              </a:rPr>
            </a:br>
            <a:r>
              <a:rPr lang="ru-RU" sz="3200" b="1">
                <a:solidFill>
                  <a:srgbClr val="17375E"/>
                </a:solidFill>
              </a:rPr>
              <a:t>вон улыбаемся на фото.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5" y="214317"/>
            <a:ext cx="4857749" cy="364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92" y="3232147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3200" b="1" i="1">
                <a:solidFill>
                  <a:srgbClr val="990099"/>
                </a:solidFill>
              </a:rPr>
              <a:t>Нам летом захотелось авантюры –</a:t>
            </a:r>
            <a:br>
              <a:rPr lang="ru-RU" sz="3200" b="1" i="1">
                <a:solidFill>
                  <a:srgbClr val="990099"/>
                </a:solidFill>
              </a:rPr>
            </a:br>
            <a:r>
              <a:rPr lang="ru-RU" sz="3200" b="1" i="1">
                <a:solidFill>
                  <a:srgbClr val="990099"/>
                </a:solidFill>
              </a:rPr>
              <a:t>Поехали втроём мы в Кучугуры</a:t>
            </a:r>
          </a:p>
        </p:txBody>
      </p:sp>
      <p:pic>
        <p:nvPicPr>
          <p:cNvPr id="3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6" y="1557342"/>
            <a:ext cx="7067553" cy="49974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50" y="1643067"/>
            <a:ext cx="6143625" cy="46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219696" y="274640"/>
            <a:ext cx="3467103" cy="3082927"/>
          </a:xfrm>
        </p:spPr>
        <p:txBody>
          <a:bodyPr anchorCtr="0"/>
          <a:lstStyle/>
          <a:p>
            <a:pPr lvl="0" algn="l" hangingPunct="1"/>
            <a:r>
              <a:rPr lang="ru-RU" sz="2800" b="1">
                <a:solidFill>
                  <a:srgbClr val="376092"/>
                </a:solidFill>
                <a:latin typeface="Times New Roman" pitchFamily="18"/>
                <a:cs typeface="Times New Roman" pitchFamily="18"/>
              </a:rPr>
              <a:t>Трое отважных                                 </a:t>
            </a:r>
            <a:br>
              <a:rPr lang="ru-RU" sz="2800" b="1">
                <a:solidFill>
                  <a:srgbClr val="376092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>
                <a:solidFill>
                  <a:srgbClr val="376092"/>
                </a:solidFill>
                <a:latin typeface="Times New Roman" pitchFamily="18"/>
                <a:cs typeface="Times New Roman" pitchFamily="18"/>
              </a:rPr>
              <a:t>                      девчат</a:t>
            </a:r>
            <a:br>
              <a:rPr lang="ru-RU" sz="2800" b="1">
                <a:solidFill>
                  <a:srgbClr val="376092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>
                <a:solidFill>
                  <a:srgbClr val="376092"/>
                </a:solidFill>
                <a:latin typeface="Times New Roman" pitchFamily="18"/>
                <a:cs typeface="Times New Roman" pitchFamily="18"/>
              </a:rPr>
              <a:t>В холод у моря  </a:t>
            </a:r>
            <a:br>
              <a:rPr lang="ru-RU" sz="2800" b="1">
                <a:solidFill>
                  <a:srgbClr val="376092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>
                <a:solidFill>
                  <a:srgbClr val="376092"/>
                </a:solidFill>
                <a:latin typeface="Times New Roman" pitchFamily="18"/>
                <a:cs typeface="Times New Roman" pitchFamily="18"/>
              </a:rPr>
              <a:t>                        лежат.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3375" y="3000375"/>
            <a:ext cx="4762496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50" y="285750"/>
            <a:ext cx="4762496" cy="35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50" y="4143375"/>
            <a:ext cx="3786192" cy="1570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C00000"/>
                </a:solidFill>
                <a:uFillTx/>
                <a:latin typeface="Arial"/>
              </a:rPr>
              <a:t>Чтоб на солнце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C00000"/>
                </a:solidFill>
                <a:uFillTx/>
                <a:latin typeface="Arial"/>
              </a:rPr>
              <a:t>    поджарить фигуры,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C00000"/>
                </a:solidFill>
                <a:uFillTx/>
                <a:latin typeface="Arial"/>
              </a:rPr>
              <a:t>Мы уехали аж в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C00000"/>
                </a:solidFill>
                <a:uFillTx/>
                <a:latin typeface="Arial"/>
              </a:rPr>
              <a:t>                       Кучугуры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2800" b="1">
                <a:solidFill>
                  <a:srgbClr val="0033CC"/>
                </a:solidFill>
                <a:latin typeface="Comic Sans MS" pitchFamily="66"/>
              </a:rPr>
              <a:t>И волны – о берег, и пена кипела.</a:t>
            </a:r>
            <a:br>
              <a:rPr lang="ru-RU" sz="2800" b="1">
                <a:solidFill>
                  <a:srgbClr val="0033CC"/>
                </a:solidFill>
                <a:latin typeface="Comic Sans MS" pitchFamily="66"/>
              </a:rPr>
            </a:br>
            <a:r>
              <a:rPr lang="ru-RU" sz="2800" b="1">
                <a:solidFill>
                  <a:srgbClr val="0033CC"/>
                </a:solidFill>
                <a:latin typeface="Comic Sans MS" pitchFamily="66"/>
              </a:rPr>
              <a:t>Мне море о чём-то несбыточном пело.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814" y="1412876"/>
            <a:ext cx="6186482" cy="4640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7" y="1214442"/>
            <a:ext cx="4500557" cy="337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92" y="3214692"/>
            <a:ext cx="4548189" cy="341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ru-RU" sz="3600" b="1" i="1" u="sng">
                <a:solidFill>
                  <a:srgbClr val="17375E"/>
                </a:solidFill>
              </a:rPr>
              <a:t>Боевые девчонки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42" y="428625"/>
            <a:ext cx="7929557" cy="5946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ru-RU" b="1">
                <a:solidFill>
                  <a:srgbClr val="C00000"/>
                </a:solidFill>
              </a:rPr>
              <a:t>Победа за нами!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125" y="1143000"/>
            <a:ext cx="6977064" cy="5232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ru-RU" sz="3600" b="1" i="1">
                <a:solidFill>
                  <a:srgbClr val="953735"/>
                </a:solidFill>
                <a:latin typeface="Times New Roman" pitchFamily="18"/>
                <a:cs typeface="Times New Roman" pitchFamily="18"/>
              </a:rPr>
              <a:t>«А я иду такая вся Дольче Габбана»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2875"/>
            <a:ext cx="3587748" cy="478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43192" y="2071692"/>
            <a:ext cx="3500432" cy="4668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724528" y="274640"/>
            <a:ext cx="2962271" cy="4306888"/>
          </a:xfrm>
        </p:spPr>
        <p:txBody>
          <a:bodyPr/>
          <a:lstStyle/>
          <a:p>
            <a:pPr lvl="0" hangingPunct="1"/>
            <a:r>
              <a:rPr lang="ru-RU" sz="3200" b="1" i="1">
                <a:solidFill>
                  <a:srgbClr val="17375E"/>
                </a:solidFill>
                <a:latin typeface="Times New Roman" pitchFamily="18"/>
              </a:rPr>
              <a:t>Вокзал меня в дорогу провожал,</a:t>
            </a:r>
            <a:br>
              <a:rPr lang="ru-RU" sz="3200" b="1" i="1">
                <a:solidFill>
                  <a:srgbClr val="17375E"/>
                </a:solidFill>
                <a:latin typeface="Times New Roman" pitchFamily="18"/>
              </a:rPr>
            </a:br>
            <a:r>
              <a:rPr lang="ru-RU" sz="3200" b="1" i="1">
                <a:solidFill>
                  <a:srgbClr val="17375E"/>
                </a:solidFill>
                <a:latin typeface="Times New Roman" pitchFamily="18"/>
              </a:rPr>
              <a:t>Стремительно колёса застучали.</a:t>
            </a:r>
            <a:br>
              <a:rPr lang="ru-RU" sz="3200" b="1" i="1">
                <a:solidFill>
                  <a:srgbClr val="17375E"/>
                </a:solidFill>
                <a:latin typeface="Times New Roman" pitchFamily="18"/>
              </a:rPr>
            </a:br>
            <a:endParaRPr lang="ru-RU" b="1" i="1">
              <a:solidFill>
                <a:srgbClr val="17375E"/>
              </a:solidFill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Фото\Посадка цветов 31.05.2011 г\2011 г посмотреть июнь 10 2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7" y="214317"/>
            <a:ext cx="8620121" cy="64658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1042992" y="476246"/>
            <a:ext cx="7345366" cy="3667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468309" y="333371"/>
            <a:ext cx="8266111" cy="8302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33CC"/>
                </a:solidFill>
                <a:uFillTx/>
                <a:latin typeface="Arial"/>
                <a:cs typeface="Arial"/>
              </a:rPr>
              <a:t>Поработали мы дружно,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33CC"/>
                </a:solidFill>
                <a:uFillTx/>
                <a:latin typeface="Arial"/>
                <a:cs typeface="Arial"/>
              </a:rPr>
              <a:t>Зацвести цветочкам нужно.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28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Я в отпуске! Ура! Ура!</a:t>
            </a:r>
            <a:br>
              <a:rPr lang="ru-RU" sz="28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Долой работу и заботы!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71831">
            <a:off x="3779837" y="2565404"/>
            <a:ext cx="4762496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5" y="2143125"/>
            <a:ext cx="3319464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286125" y="274640"/>
            <a:ext cx="5400675" cy="1143000"/>
          </a:xfrm>
        </p:spPr>
        <p:txBody>
          <a:bodyPr/>
          <a:lstStyle/>
          <a:p>
            <a:pPr lvl="0" hangingPunct="1"/>
            <a:r>
              <a:rPr lang="ru-RU" sz="3200" b="1">
                <a:solidFill>
                  <a:srgbClr val="990099"/>
                </a:solidFill>
                <a:latin typeface="Times New Roman" pitchFamily="18"/>
                <a:cs typeface="Times New Roman" pitchFamily="18"/>
              </a:rPr>
              <a:t>Посидим рядком,</a:t>
            </a:r>
            <a:br>
              <a:rPr lang="ru-RU" sz="3200" b="1">
                <a:solidFill>
                  <a:srgbClr val="990099"/>
                </a:solidFill>
                <a:latin typeface="Times New Roman" pitchFamily="18"/>
                <a:cs typeface="Times New Roman" pitchFamily="18"/>
              </a:rPr>
            </a:br>
            <a:r>
              <a:rPr lang="ru-RU" sz="3200" b="1">
                <a:solidFill>
                  <a:srgbClr val="990099"/>
                </a:solidFill>
                <a:latin typeface="Times New Roman" pitchFamily="18"/>
                <a:cs typeface="Times New Roman" pitchFamily="18"/>
              </a:rPr>
              <a:t>поговорим ладком.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2924">
            <a:off x="469901" y="900118"/>
            <a:ext cx="3665536" cy="488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3454">
            <a:off x="4024311" y="1793881"/>
            <a:ext cx="3432172" cy="4578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 hangingPunct="1"/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>
                <a:solidFill>
                  <a:srgbClr val="FF0000"/>
                </a:solidFill>
              </a:rPr>
              <a:t>Здравствуй, лето!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Сколько солнца! Сколько света!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Сколько зелени кругом!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Что же это? Это Лето.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Наконец спешит к нам в дом</a:t>
            </a:r>
            <a:r>
              <a:rPr lang="ru-RU" sz="2800"/>
              <a:t>.</a:t>
            </a:r>
            <a:br>
              <a:rPr lang="ru-RU" sz="2800"/>
            </a:br>
            <a:endParaRPr lang="ru-RU" sz="28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92" y="1285875"/>
            <a:ext cx="3952878" cy="527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18137">
            <a:off x="611194" y="2997213"/>
            <a:ext cx="4283077" cy="321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0746" y="252410"/>
            <a:ext cx="4762496" cy="6353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b="1">
                <a:solidFill>
                  <a:srgbClr val="FFC000"/>
                </a:solidFill>
              </a:rPr>
              <a:t>Привет!  Это я!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3200" b="1" i="1">
                <a:solidFill>
                  <a:srgbClr val="17375E"/>
                </a:solidFill>
              </a:rPr>
              <a:t>Ах, белый теплоход, бегущая вода</a:t>
            </a:r>
            <a:br>
              <a:rPr lang="ru-RU" sz="3200" b="1" i="1">
                <a:solidFill>
                  <a:srgbClr val="17375E"/>
                </a:solidFill>
              </a:rPr>
            </a:br>
            <a:r>
              <a:rPr lang="ru-RU" sz="3200" b="1" i="1">
                <a:solidFill>
                  <a:srgbClr val="17375E"/>
                </a:solidFill>
              </a:rPr>
              <a:t>Уносишь ты меня – скажи, куда?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5145" y="1844673"/>
            <a:ext cx="5832472" cy="43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75" y="642942"/>
            <a:ext cx="7548564" cy="566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785932"/>
          </a:xfrm>
        </p:spPr>
        <p:txBody>
          <a:bodyPr/>
          <a:lstStyle/>
          <a:p>
            <a:pPr lvl="0" hangingPunct="1"/>
            <a:r>
              <a:rPr lang="ru-RU" sz="2800">
                <a:latin typeface="Georgia" pitchFamily="18"/>
              </a:rPr>
              <a:t>Одну мечту давно в душе лелею </a:t>
            </a:r>
            <a:br>
              <a:rPr lang="ru-RU" sz="2800">
                <a:latin typeface="Georgia" pitchFamily="18"/>
              </a:rPr>
            </a:br>
            <a:r>
              <a:rPr lang="ru-RU" sz="2800">
                <a:latin typeface="Georgia" pitchFamily="18"/>
              </a:rPr>
              <a:t>(О, дайте мне от зависти пилюль!) : </a:t>
            </a:r>
            <a:br>
              <a:rPr lang="ru-RU" sz="2800">
                <a:latin typeface="Georgia" pitchFamily="18"/>
              </a:rPr>
            </a:br>
            <a:r>
              <a:rPr lang="ru-RU" sz="2800">
                <a:latin typeface="Georgia" pitchFamily="18"/>
              </a:rPr>
              <a:t>От предвкушенья силы драйва млея, </a:t>
            </a:r>
            <a:br>
              <a:rPr lang="ru-RU" sz="2800">
                <a:latin typeface="Georgia" pitchFamily="18"/>
              </a:rPr>
            </a:br>
            <a:r>
              <a:rPr lang="ru-RU" sz="2800">
                <a:latin typeface="Georgia" pitchFamily="18"/>
              </a:rPr>
              <a:t>В свою машину сесть самой за руль. </a:t>
            </a:r>
            <a:br>
              <a:rPr lang="ru-RU" sz="2800">
                <a:latin typeface="Georgia" pitchFamily="18"/>
              </a:rPr>
            </a:br>
            <a:endParaRPr lang="ru-RU" sz="2800">
              <a:latin typeface="Georgia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246" y="1916116"/>
            <a:ext cx="6048371" cy="471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3200" b="1" i="1">
                <a:solidFill>
                  <a:srgbClr val="990099"/>
                </a:solidFill>
                <a:latin typeface="Georgia" pitchFamily="18"/>
              </a:rPr>
              <a:t>Динозавра</a:t>
            </a:r>
            <a:r>
              <a:rPr lang="ru-RU" sz="3200" b="1" i="1">
                <a:solidFill>
                  <a:srgbClr val="990099"/>
                </a:solidFill>
                <a:latin typeface="Bookman Old Style" pitchFamily="18"/>
              </a:rPr>
              <a:t> </a:t>
            </a:r>
            <a:r>
              <a:rPr lang="ru-RU" sz="3200" b="1" i="1">
                <a:solidFill>
                  <a:srgbClr val="990099"/>
                </a:solidFill>
                <a:latin typeface="Georgia" pitchFamily="18"/>
              </a:rPr>
              <a:t>я нашла, </a:t>
            </a:r>
            <a:br>
              <a:rPr lang="ru-RU" sz="3200" b="1" i="1">
                <a:solidFill>
                  <a:srgbClr val="990099"/>
                </a:solidFill>
                <a:latin typeface="Georgia" pitchFamily="18"/>
              </a:rPr>
            </a:br>
            <a:r>
              <a:rPr lang="ru-RU" sz="3200" b="1" i="1">
                <a:solidFill>
                  <a:srgbClr val="990099"/>
                </a:solidFill>
                <a:latin typeface="Georgia" pitchFamily="18"/>
              </a:rPr>
              <a:t>когда в Динопарк пришла.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11223">
            <a:off x="250829" y="1700218"/>
            <a:ext cx="4429125" cy="332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35081">
            <a:off x="4071933" y="2928953"/>
            <a:ext cx="4762496" cy="35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867403" y="274640"/>
            <a:ext cx="2819396" cy="2794004"/>
          </a:xfrm>
        </p:spPr>
        <p:txBody>
          <a:bodyPr/>
          <a:lstStyle/>
          <a:p>
            <a:pPr lvl="0" hangingPunct="1"/>
            <a:r>
              <a:rPr lang="ru-RU" sz="4000" b="1" i="1">
                <a:solidFill>
                  <a:srgbClr val="0070C0"/>
                </a:solidFill>
              </a:rPr>
              <a:t>Отдыхая - здоровье поправляю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92" y="357192"/>
            <a:ext cx="5222879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0" y="3382959"/>
            <a:ext cx="4814892" cy="319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b="1">
                <a:solidFill>
                  <a:srgbClr val="FF0000"/>
                </a:solidFill>
                <a:latin typeface="Georgia" pitchFamily="18"/>
              </a:rPr>
              <a:t>Лето красное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42" y="1285875"/>
            <a:ext cx="5568952" cy="4786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27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4"/>
          <p:cNvSpPr txBox="1"/>
          <p:nvPr/>
        </p:nvSpPr>
        <p:spPr>
          <a:xfrm>
            <a:off x="1311277" y="280985"/>
            <a:ext cx="184151" cy="36671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Заголовок 1"/>
          <p:cNvSpPr/>
          <p:nvPr/>
        </p:nvSpPr>
        <p:spPr>
          <a:xfrm>
            <a:off x="457200" y="274640"/>
            <a:ext cx="8229600" cy="77787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1" u="none" strike="noStrike" kern="1200" cap="none" spc="0" baseline="0">
                <a:solidFill>
                  <a:srgbClr val="D60093"/>
                </a:solidFill>
                <a:uFillTx/>
                <a:latin typeface="Arial"/>
                <a:cs typeface="Arial"/>
              </a:rPr>
              <a:t>Вместе дружная семья!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b="1" i="1">
                <a:solidFill>
                  <a:srgbClr val="008000"/>
                </a:solidFill>
              </a:rPr>
              <a:t>Хорошо иметь домик в деревне!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42" y="1500192"/>
            <a:ext cx="6762746" cy="507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80061" y="274640"/>
            <a:ext cx="3563938" cy="3298826"/>
          </a:xfrm>
        </p:spPr>
        <p:txBody>
          <a:bodyPr anchorCtr="0"/>
          <a:lstStyle/>
          <a:p>
            <a:pPr lvl="0" algn="l" hangingPunct="1"/>
            <a:r>
              <a:rPr lang="ru-RU" sz="3200"/>
              <a:t>Луг, трава, корова</a:t>
            </a:r>
            <a:br>
              <a:rPr lang="ru-RU" sz="3200"/>
            </a:br>
            <a:r>
              <a:rPr lang="ru-RU" sz="3200"/>
              <a:t>Светлый воздух голову кружит.</a:t>
            </a:r>
            <a:br>
              <a:rPr lang="ru-RU" sz="3200"/>
            </a:br>
            <a:r>
              <a:rPr lang="ru-RU" sz="3200"/>
              <a:t>Жаль, что время бешенно летит…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48246" cy="378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15009">
            <a:off x="2627308" y="2997203"/>
            <a:ext cx="4762496" cy="35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3200" b="1" i="1"/>
              <a:t>Хожу поливаю,</a:t>
            </a:r>
            <a:br>
              <a:rPr lang="ru-RU" sz="3200" b="1" i="1"/>
            </a:br>
            <a:r>
              <a:rPr lang="ru-RU" sz="3200" b="1" i="1"/>
              <a:t>На грядках отдыхаю.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448" y="1557342"/>
            <a:ext cx="6715125" cy="503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3200" b="1">
                <a:solidFill>
                  <a:srgbClr val="C00000"/>
                </a:solidFill>
                <a:latin typeface="Georgia" pitchFamily="18"/>
              </a:rPr>
              <a:t>Уха-ха, Уха-ха</a:t>
            </a:r>
            <a:br>
              <a:rPr lang="ru-RU" sz="3200" b="1">
                <a:solidFill>
                  <a:srgbClr val="C00000"/>
                </a:solidFill>
                <a:latin typeface="Georgia" pitchFamily="18"/>
              </a:rPr>
            </a:br>
            <a:r>
              <a:rPr lang="ru-RU" sz="3200" b="1">
                <a:solidFill>
                  <a:srgbClr val="C00000"/>
                </a:solidFill>
                <a:latin typeface="Georgia" pitchFamily="18"/>
              </a:rPr>
              <a:t>Будет знатная уха!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6371" y="1916116"/>
            <a:ext cx="6215067" cy="46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92" y="1000125"/>
            <a:ext cx="4762496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500" y="3000375"/>
            <a:ext cx="4762496" cy="35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54052"/>
          </a:xfrm>
        </p:spPr>
        <p:txBody>
          <a:bodyPr/>
          <a:lstStyle/>
          <a:p>
            <a:pPr lvl="0" hangingPunct="1"/>
            <a:r>
              <a:rPr lang="ru-RU" b="1" i="1">
                <a:solidFill>
                  <a:srgbClr val="C00000"/>
                </a:solidFill>
              </a:rPr>
              <a:t>А вот и шашлычок…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sz="4000" b="1">
                <a:solidFill>
                  <a:srgbClr val="0000FF"/>
                </a:solidFill>
                <a:latin typeface="Comic Sans MS" pitchFamily="66"/>
              </a:rPr>
              <a:t>На воздухе в кругу друзей</a:t>
            </a:r>
            <a:br>
              <a:rPr lang="ru-RU" sz="4000" b="1">
                <a:solidFill>
                  <a:srgbClr val="0000FF"/>
                </a:solidFill>
                <a:latin typeface="Comic Sans MS" pitchFamily="66"/>
              </a:rPr>
            </a:br>
            <a:r>
              <a:rPr lang="ru-RU" sz="4000" b="1">
                <a:solidFill>
                  <a:srgbClr val="0000FF"/>
                </a:solidFill>
                <a:latin typeface="Comic Sans MS" pitchFamily="66"/>
              </a:rPr>
              <a:t>Отдыхается веселей!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0117" y="1530348"/>
            <a:ext cx="6696078" cy="50228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43067" y="5857875"/>
            <a:ext cx="5572125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FFFF00"/>
                </a:solidFill>
                <a:uFillTx/>
                <a:latin typeface="Arial"/>
              </a:rPr>
              <a:t>Члены литературно – поэтического клуба «Рябинушка»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17" y="1643067"/>
            <a:ext cx="5500682" cy="20621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C00000"/>
                </a:solidFill>
                <a:uFillTx/>
                <a:latin typeface="Arial"/>
              </a:rPr>
              <a:t>В презентации использованы фотографии из личных архивов библиотекарей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942" y="4857749"/>
            <a:ext cx="4286249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Сост. Т.В.Зубарева – библиотекарь ПЦПИ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ru-RU" b="1" i="1">
                <a:solidFill>
                  <a:srgbClr val="008000"/>
                </a:solidFill>
                <a:latin typeface="Bookman Old Style" pitchFamily="18"/>
              </a:rPr>
              <a:t>Всегда рады гостям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7" y="1341433"/>
            <a:ext cx="8929682" cy="420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686800" cy="1143000"/>
          </a:xfrm>
        </p:spPr>
        <p:txBody>
          <a:bodyPr/>
          <a:lstStyle/>
          <a:p>
            <a:pPr lvl="0" hangingPunct="1"/>
            <a:r>
              <a:rPr lang="ru-RU" sz="2800" b="1">
                <a:solidFill>
                  <a:srgbClr val="008000"/>
                </a:solidFill>
                <a:latin typeface="Arial"/>
                <a:cs typeface="Arial"/>
              </a:rPr>
              <a:t>«Истобенский огурец» гремит на всю Россию,</a:t>
            </a:r>
            <a:br>
              <a:rPr lang="ru-RU" sz="2800" b="1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ru-RU" sz="2800" b="1">
                <a:solidFill>
                  <a:srgbClr val="008000"/>
                </a:solidFill>
                <a:latin typeface="Arial"/>
                <a:cs typeface="Arial"/>
              </a:rPr>
              <a:t>Библиотекари на нём наряжены красиво.</a:t>
            </a:r>
          </a:p>
        </p:txBody>
      </p:sp>
      <p:pic>
        <p:nvPicPr>
          <p:cNvPr id="3" name="Picture 2" descr="\\Cbs_inet_132\temp\На конкурс Т.В\IMG_01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891" y="1484308"/>
            <a:ext cx="6807195" cy="510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08629" y="274640"/>
            <a:ext cx="3178170" cy="2722561"/>
          </a:xfrm>
        </p:spPr>
        <p:txBody>
          <a:bodyPr/>
          <a:lstStyle/>
          <a:p>
            <a:pPr lvl="0" hangingPunct="1"/>
            <a:r>
              <a:rPr lang="ru-RU" sz="2400" b="1" i="1">
                <a:latin typeface="Arial"/>
              </a:rPr>
              <a:t>Сами</a:t>
            </a:r>
            <a:r>
              <a:rPr lang="ru-RU" sz="2400"/>
              <a:t> </a:t>
            </a:r>
            <a:r>
              <a:rPr lang="ru-RU" sz="2400" b="1" i="1">
                <a:latin typeface="Arial"/>
              </a:rPr>
              <a:t>отдыхаем</a:t>
            </a:r>
            <a:br>
              <a:rPr lang="ru-RU" sz="2400" b="1" i="1">
                <a:latin typeface="Arial"/>
              </a:rPr>
            </a:br>
            <a:r>
              <a:rPr lang="ru-RU" sz="2400" b="1" i="1">
                <a:latin typeface="Arial"/>
              </a:rPr>
              <a:t> и</a:t>
            </a:r>
            <a:r>
              <a:rPr lang="ru-RU" sz="2400"/>
              <a:t> </a:t>
            </a:r>
            <a:r>
              <a:rPr lang="ru-RU" sz="2400" b="1" i="1">
                <a:latin typeface="Arial"/>
              </a:rPr>
              <a:t>детишек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 </a:t>
            </a:r>
            <a:r>
              <a:rPr lang="ru-RU" sz="2400" b="1" i="1">
                <a:latin typeface="Arial"/>
              </a:rPr>
              <a:t>развлекаем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362571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7" y="3500442"/>
            <a:ext cx="4071932" cy="3054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395285" y="3860797"/>
            <a:ext cx="4070351" cy="13112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Гармонь. Сыграй-ка громко, 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/>
            </a:r>
            <a:b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ru-RU" sz="2000" b="1" i="1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Чтоб в соседних деревнях 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/>
            </a:r>
            <a:b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ru-RU" sz="2000" b="1" i="1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От песни этой звонкой, 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/>
            </a:r>
            <a:b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ru-RU" sz="2000" b="1" i="1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Танцевали на лугах.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Фото\июль, август 2012 г. 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5" y="214317"/>
            <a:ext cx="8477246" cy="635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42" y="1357317"/>
            <a:ext cx="6858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1567" y="214317"/>
            <a:ext cx="6500807" cy="1077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>
                <a:solidFill>
                  <a:srgbClr val="C00000"/>
                </a:solidFill>
                <a:uFillTx/>
                <a:latin typeface="Arial"/>
                <a:cs typeface="Arial"/>
              </a:rPr>
              <a:t>Молодец, молодец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1" u="none" strike="noStrike" kern="1200" cap="none" spc="0" baseline="0">
                <a:solidFill>
                  <a:srgbClr val="C00000"/>
                </a:solidFill>
                <a:uFillTx/>
                <a:latin typeface="Arial"/>
                <a:cs typeface="Arial"/>
              </a:rPr>
              <a:t>Истобенский огурец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226</Words>
  <Application>Microsoft Office PowerPoint</Application>
  <PresentationFormat>Экран (4:3)</PresentationFormat>
  <Paragraphs>50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МКУК «Оричевская районная ЦБС» Центр правовой информации</vt:lpstr>
      <vt:lpstr>Презентация PowerPoint</vt:lpstr>
      <vt:lpstr>Презентация PowerPoint</vt:lpstr>
      <vt:lpstr>Презентация PowerPoint</vt:lpstr>
      <vt:lpstr>Всегда рады гостям</vt:lpstr>
      <vt:lpstr>«Истобенский огурец» гремит на всю Россию, Библиотекари на нём наряжены красиво.</vt:lpstr>
      <vt:lpstr>Сами отдыхаем  и детишек  развлекаем</vt:lpstr>
      <vt:lpstr>Презентация PowerPoint</vt:lpstr>
      <vt:lpstr>Презентация PowerPoint</vt:lpstr>
      <vt:lpstr>Поющие библиотекари –  это круто!</vt:lpstr>
      <vt:lpstr>Шуточные поздравления коллегам</vt:lpstr>
      <vt:lpstr>Взявшись за руки, бегом В круговую в пляс пойдем.</vt:lpstr>
      <vt:lpstr>-Будь готов! -Всегда готов!</vt:lpstr>
      <vt:lpstr>Уеду я в просторы дальние. Морских услышу чаек гам.</vt:lpstr>
      <vt:lpstr>Презентация PowerPoint</vt:lpstr>
      <vt:lpstr>Талисманы игр спортивных вместе с нами в один ряд. Не могли пройти мы мимо- каждый этой встрече рад!</vt:lpstr>
      <vt:lpstr>Презентация PowerPoint</vt:lpstr>
      <vt:lpstr>Презентация PowerPoint</vt:lpstr>
      <vt:lpstr>О, это ласковое море! </vt:lpstr>
      <vt:lpstr>Презентация PowerPoint</vt:lpstr>
      <vt:lpstr>Нам хорошо с тобой вдвоём – вон улыбаемся на фото.</vt:lpstr>
      <vt:lpstr>Нам летом захотелось авантюры – Поехали втроём мы в Кучугуры</vt:lpstr>
      <vt:lpstr>Презентация PowerPoint</vt:lpstr>
      <vt:lpstr>Трое отважных                                                        девчат В холод у моря                           лежат.</vt:lpstr>
      <vt:lpstr>И волны – о берег, и пена кипела. Мне море о чём-то несбыточном пело.</vt:lpstr>
      <vt:lpstr>Боевые девчонки</vt:lpstr>
      <vt:lpstr>Победа за нами!</vt:lpstr>
      <vt:lpstr>«А я иду такая вся Дольче Габбана»</vt:lpstr>
      <vt:lpstr>Вокзал меня в дорогу провожал, Стремительно колёса застучали. </vt:lpstr>
      <vt:lpstr>Я в отпуске! Ура! Ура! Долой работу и заботы!</vt:lpstr>
      <vt:lpstr>Посидим рядком, поговорим ладком.</vt:lpstr>
      <vt:lpstr>   Здравствуй, лето! Сколько солнца! Сколько света! Сколько зелени кругом! Что же это? Это Лето. Наконец спешит к нам в дом. </vt:lpstr>
      <vt:lpstr>Привет!  Это я!</vt:lpstr>
      <vt:lpstr>Ах, белый теплоход, бегущая вода Уносишь ты меня – скажи, куда?</vt:lpstr>
      <vt:lpstr>Презентация PowerPoint</vt:lpstr>
      <vt:lpstr>Одну мечту давно в душе лелею  (О, дайте мне от зависти пилюль!) :  От предвкушенья силы драйва млея,  В свою машину сесть самой за руль.  </vt:lpstr>
      <vt:lpstr>Динозавра я нашла,  когда в Динопарк пришла.</vt:lpstr>
      <vt:lpstr>Отдыхая - здоровье поправляю</vt:lpstr>
      <vt:lpstr>Лето красное</vt:lpstr>
      <vt:lpstr>Хорошо иметь домик в деревне!</vt:lpstr>
      <vt:lpstr>Луг, трава, корова Светлый воздух голову кружит. Жаль, что время бешенно летит…</vt:lpstr>
      <vt:lpstr>Хожу поливаю, На грядках отдыхаю.</vt:lpstr>
      <vt:lpstr>Уха-ха, Уха-ха Будет знатная уха!</vt:lpstr>
      <vt:lpstr>А вот и шашлычок…</vt:lpstr>
      <vt:lpstr>На воздухе в кругу друзей Отдыхается веселей!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2015-03-25T11:07:52Z</dcterms:created>
  <dcterms:modified xsi:type="dcterms:W3CDTF">2022-10-12T08:30:46Z</dcterms:modified>
</cp:coreProperties>
</file>