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tiff" Extension="tiff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8"/>
  </p:notesMasterIdLst>
  <p:sldIdLst>
    <p:sldId id="256" r:id="rId2"/>
    <p:sldId id="336" r:id="rId3"/>
    <p:sldId id="343" r:id="rId4"/>
    <p:sldId id="337" r:id="rId5"/>
    <p:sldId id="263" r:id="rId6"/>
    <p:sldId id="271" r:id="rId7"/>
    <p:sldId id="269" r:id="rId8"/>
    <p:sldId id="345" r:id="rId9"/>
    <p:sldId id="260" r:id="rId10"/>
    <p:sldId id="270" r:id="rId11"/>
    <p:sldId id="262" r:id="rId12"/>
    <p:sldId id="273" r:id="rId13"/>
    <p:sldId id="274" r:id="rId14"/>
    <p:sldId id="257" r:id="rId15"/>
    <p:sldId id="277" r:id="rId16"/>
    <p:sldId id="261" r:id="rId17"/>
    <p:sldId id="264" r:id="rId18"/>
    <p:sldId id="258" r:id="rId19"/>
    <p:sldId id="259" r:id="rId20"/>
    <p:sldId id="268" r:id="rId21"/>
    <p:sldId id="266" r:id="rId22"/>
    <p:sldId id="267" r:id="rId23"/>
    <p:sldId id="276" r:id="rId24"/>
    <p:sldId id="331" r:id="rId25"/>
    <p:sldId id="329" r:id="rId26"/>
    <p:sldId id="328" r:id="rId27"/>
    <p:sldId id="330" r:id="rId28"/>
    <p:sldId id="283" r:id="rId29"/>
    <p:sldId id="278" r:id="rId30"/>
    <p:sldId id="332" r:id="rId31"/>
    <p:sldId id="333" r:id="rId32"/>
    <p:sldId id="348" r:id="rId33"/>
    <p:sldId id="334" r:id="rId34"/>
    <p:sldId id="338" r:id="rId35"/>
    <p:sldId id="349" r:id="rId36"/>
    <p:sldId id="279" r:id="rId37"/>
    <p:sldId id="281" r:id="rId38"/>
    <p:sldId id="284" r:id="rId39"/>
    <p:sldId id="282" r:id="rId40"/>
    <p:sldId id="288" r:id="rId41"/>
    <p:sldId id="350" r:id="rId42"/>
    <p:sldId id="295" r:id="rId43"/>
    <p:sldId id="335" r:id="rId44"/>
    <p:sldId id="323" r:id="rId45"/>
    <p:sldId id="316" r:id="rId46"/>
    <p:sldId id="313" r:id="rId47"/>
    <p:sldId id="319" r:id="rId48"/>
    <p:sldId id="322" r:id="rId49"/>
    <p:sldId id="351" r:id="rId50"/>
    <p:sldId id="321" r:id="rId51"/>
    <p:sldId id="314" r:id="rId52"/>
    <p:sldId id="352" r:id="rId53"/>
    <p:sldId id="280" r:id="rId54"/>
    <p:sldId id="315" r:id="rId55"/>
    <p:sldId id="298" r:id="rId56"/>
    <p:sldId id="354" r:id="rId57"/>
    <p:sldId id="347" r:id="rId58"/>
    <p:sldId id="307" r:id="rId59"/>
    <p:sldId id="326" r:id="rId60"/>
    <p:sldId id="299" r:id="rId61"/>
    <p:sldId id="308" r:id="rId62"/>
    <p:sldId id="310" r:id="rId63"/>
    <p:sldId id="309" r:id="rId64"/>
    <p:sldId id="300" r:id="rId65"/>
    <p:sldId id="301" r:id="rId66"/>
    <p:sldId id="353" r:id="rId6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4" autoAdjust="0"/>
    <p:restoredTop sz="93878" autoAdjust="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742B4-E1E8-460B-8903-F6010F45E11F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F25DB-F38E-4E85-8721-1BDF245D3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31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F25DB-F38E-4E85-8721-1BDF245D32AE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F25DB-F38E-4E85-8721-1BDF245D32AE}" type="slidenum">
              <a:rPr lang="ru-RU" smtClean="0"/>
              <a:pPr/>
              <a:t>64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4.jpe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2" Target="../media/image29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1.jpeg" Type="http://schemas.openxmlformats.org/officeDocument/2006/relationships/image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 ?><Relationships xmlns="http://schemas.openxmlformats.org/package/2006/relationships"><Relationship Id="rId3" Target="../media/image39.jpeg" Type="http://schemas.openxmlformats.org/officeDocument/2006/relationships/image"/><Relationship Id="rId2" Target="../media/image3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9.jpe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20.xml.rels><?xml version="1.0" encoding="UTF-8" standalone="yes" ?><Relationships xmlns="http://schemas.openxmlformats.org/package/2006/relationships"><Relationship Id="rId3" Target="../media/image41.jpeg" Type="http://schemas.openxmlformats.org/officeDocument/2006/relationships/image"/><Relationship Id="rId2" Target="../media/image4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5.xml.rels><?xml version="1.0" encoding="UTF-8" standalone="yes" ?><Relationships xmlns="http://schemas.openxmlformats.org/package/2006/relationships"><Relationship Id="rId3" Target="../media/image52.jpeg" Type="http://schemas.openxmlformats.org/officeDocument/2006/relationships/image"/><Relationship Id="rId2" Target="../media/image51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54.jpeg" Type="http://schemas.openxmlformats.org/officeDocument/2006/relationships/image"/><Relationship Id="rId4" Target="../media/image53.png" Type="http://schemas.openxmlformats.org/officeDocument/2006/relationships/image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 ?><Relationships xmlns="http://schemas.openxmlformats.org/package/2006/relationships"><Relationship Id="rId3" Target="../media/image74.jpeg" Type="http://schemas.openxmlformats.org/officeDocument/2006/relationships/image"/><Relationship Id="rId2" Target="../media/image7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 ?><Relationships xmlns="http://schemas.openxmlformats.org/package/2006/relationships"><Relationship Id="rId3" Target="../media/image95.jpeg" Type="http://schemas.openxmlformats.org/officeDocument/2006/relationships/image"/><Relationship Id="rId2" Target="../media/image94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96.jpeg" Type="http://schemas.openxmlformats.org/officeDocument/2006/relationships/image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7" Type="http://schemas.openxmlformats.org/officeDocument/2006/relationships/image" Target="../media/image110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jpeg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jpeg"/><Relationship Id="rId5" Type="http://schemas.openxmlformats.org/officeDocument/2006/relationships/image" Target="../media/image128.jpeg"/><Relationship Id="rId4" Type="http://schemas.openxmlformats.org/officeDocument/2006/relationships/image" Target="../media/image12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6.jpeg"/><Relationship Id="rId4" Type="http://schemas.openxmlformats.org/officeDocument/2006/relationships/image" Target="../media/image135.jpeg"/></Relationships>
</file>

<file path=ppt/slides/_rels/slide55.xml.rels><?xml version="1.0" encoding="UTF-8" standalone="yes" ?><Relationships xmlns="http://schemas.openxmlformats.org/package/2006/relationships"><Relationship Id="rId3" Target="../media/image138.jpeg" Type="http://schemas.openxmlformats.org/officeDocument/2006/relationships/image"/><Relationship Id="rId2" Target="../media/image137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40.jpeg" Type="http://schemas.openxmlformats.org/officeDocument/2006/relationships/image"/><Relationship Id="rId4" Target="../media/image139.jpeg" Type="http://schemas.openxmlformats.org/officeDocument/2006/relationships/image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jpeg"/><Relationship Id="rId3" Type="http://schemas.openxmlformats.org/officeDocument/2006/relationships/image" Target="../media/image142.jpeg"/><Relationship Id="rId7" Type="http://schemas.openxmlformats.org/officeDocument/2006/relationships/image" Target="../media/image146.jpe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5" Type="http://schemas.openxmlformats.org/officeDocument/2006/relationships/image" Target="../media/image144.jpeg"/><Relationship Id="rId4" Type="http://schemas.openxmlformats.org/officeDocument/2006/relationships/image" Target="../media/image14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eg"/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jpeg"/><Relationship Id="rId5" Type="http://schemas.openxmlformats.org/officeDocument/2006/relationships/image" Target="../media/image154.jpeg"/><Relationship Id="rId4" Type="http://schemas.openxmlformats.org/officeDocument/2006/relationships/image" Target="../media/image153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eg"/><Relationship Id="rId2" Type="http://schemas.openxmlformats.org/officeDocument/2006/relationships/image" Target="../media/image1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jpeg"/><Relationship Id="rId4" Type="http://schemas.openxmlformats.org/officeDocument/2006/relationships/image" Target="../media/image159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eg"/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7.jpeg"/><Relationship Id="rId4" Type="http://schemas.openxmlformats.org/officeDocument/2006/relationships/image" Target="../media/image166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7306904.JPG"/>
          <p:cNvPicPr>
            <a:picLocks noChangeAspect="1"/>
          </p:cNvPicPr>
          <p:nvPr/>
        </p:nvPicPr>
        <p:blipFill>
          <a:blip r:embed="rId2" cstate="email">
            <a:grayscl/>
            <a:lum bright="4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76" y="357166"/>
            <a:ext cx="7929587" cy="592933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8756" y="1000108"/>
            <a:ext cx="7415210" cy="2071702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5400" b="1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Паломничество</a:t>
            </a:r>
            <a:br>
              <a:rPr lang="ru-RU" sz="5400" b="1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</a:br>
            <a:r>
              <a:rPr lang="ru-RU" sz="5400" b="1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 на вятский север</a:t>
            </a:r>
            <a:endParaRPr lang="ru-RU" sz="5400" b="1" dirty="0">
              <a:ln w="3175">
                <a:solidFill>
                  <a:schemeClr val="tx1"/>
                </a:solidFill>
              </a:ln>
              <a:solidFill>
                <a:schemeClr val="bg1">
                  <a:shade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3571876"/>
            <a:ext cx="6643734" cy="2000264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400" b="1" i="1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Проведение межрегиональных православных краеведческих чтений «</a:t>
            </a:r>
            <a:r>
              <a:rPr lang="ru-RU" sz="2400" b="1" i="1" dirty="0" err="1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Устьнедумские</a:t>
            </a:r>
            <a:r>
              <a:rPr lang="ru-RU" sz="2400" b="1" i="1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 встречи»</a:t>
            </a:r>
          </a:p>
          <a:p>
            <a:r>
              <a:rPr lang="ru-RU" sz="2400" b="1" i="1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 в </a:t>
            </a:r>
            <a:r>
              <a:rPr lang="ru-RU" sz="2400" b="1" i="1" dirty="0" err="1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Лузской</a:t>
            </a:r>
            <a:r>
              <a:rPr lang="ru-RU" sz="2400" b="1" i="1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 районной библиотеке </a:t>
            </a:r>
          </a:p>
          <a:p>
            <a:r>
              <a:rPr lang="ru-RU" sz="2400" b="1" i="1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им. В.А. Меньшикова.</a:t>
            </a:r>
            <a:endParaRPr lang="ru-RU" sz="2400" b="1" i="1" dirty="0">
              <a:ln>
                <a:solidFill>
                  <a:schemeClr val="tx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email">
            <a:grayscl/>
            <a:lum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392925" y="2678917"/>
            <a:ext cx="2643206" cy="1857356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10" name="Рисунок 2" descr="CAM_1836.JPG"/>
          <p:cNvPicPr>
            <a:picLocks noChangeAspect="1" noChangeArrowheads="1"/>
          </p:cNvPicPr>
          <p:nvPr/>
        </p:nvPicPr>
        <p:blipFill>
          <a:blip r:embed="rId4" cstate="email">
            <a:grayscl/>
            <a:lum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734" y="5143512"/>
            <a:ext cx="180976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2" name="Рисунок 11" descr="P8130165.JPG"/>
          <p:cNvPicPr>
            <a:picLocks noChangeAspect="1"/>
          </p:cNvPicPr>
          <p:nvPr/>
        </p:nvPicPr>
        <p:blipFill>
          <a:blip r:embed="rId5" cstate="email">
            <a:grayscl/>
            <a:lum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5000636"/>
            <a:ext cx="1928839" cy="144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8" name="Picture 4" descr="J:\мама\Библиотеки района\Лузская районная\краеведение\православие\православие всё с флэшек\чтения\леонид устьнедумский чтения\Леонид устьнедумский\Леонид Устьнедумский картинки\Scan0034.tif"/>
          <p:cNvPicPr>
            <a:picLocks noChangeAspect="1" noChangeArrowheads="1"/>
          </p:cNvPicPr>
          <p:nvPr/>
        </p:nvPicPr>
        <p:blipFill>
          <a:blip r:embed="rId6" cstate="email">
            <a:grayscl/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1413079" cy="2143140"/>
          </a:xfrm>
          <a:prstGeom prst="rect">
            <a:avLst/>
          </a:prstGeom>
          <a:noFill/>
          <a:effectLst>
            <a:softEdge rad="317500"/>
          </a:effectLst>
          <a:scene3d>
            <a:camera prst="perspectiveHeroicExtremeRigh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476187"/>
            <a:ext cx="7683157" cy="5667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429256" y="5429264"/>
            <a:ext cx="279275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Часовня Всех Святых.</a:t>
            </a:r>
          </a:p>
          <a:p>
            <a:r>
              <a:rPr lang="ru-RU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 д. </a:t>
            </a:r>
            <a:r>
              <a:rPr lang="ru-RU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Скалепово</a:t>
            </a:r>
            <a:r>
              <a:rPr lang="ru-RU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.</a:t>
            </a:r>
            <a:endParaRPr lang="ru-RU" i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церкви района\Иоанна Предтечи п. Лальск\1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3929066"/>
            <a:ext cx="5926107" cy="2556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F:\церкви района\Иоанна Предтечи п. Лальск\3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459" y="2274505"/>
            <a:ext cx="7117500" cy="4226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J:\мама\Населённые пункты района\Лальск\Церкви  Лальска и Лальской округи\Лальская Богоявленская церковь. Фото нач. ХХ в..b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1024" y="928670"/>
            <a:ext cx="3690972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000628" y="928670"/>
            <a:ext cx="195322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/>
              <a:t>Фото начало </a:t>
            </a:r>
            <a:r>
              <a:rPr lang="en-US" sz="1400" dirty="0" smtClean="0"/>
              <a:t>XX</a:t>
            </a:r>
            <a:r>
              <a:rPr lang="ru-RU" sz="1400" dirty="0" smtClean="0"/>
              <a:t> века</a:t>
            </a:r>
            <a:endParaRPr lang="ru-RU" sz="14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357290" y="142852"/>
            <a:ext cx="6357982" cy="857256"/>
          </a:xfrm>
          <a:prstGeom prst="rect">
            <a:avLst/>
          </a:prstGeom>
        </p:spPr>
        <p:txBody>
          <a:bodyPr vert="horz" lIns="45720" rIns="4572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+mj-ea"/>
                <a:cs typeface="+mj-cs"/>
              </a:rPr>
              <a:t> Церковь Иоанна Предтечи</a:t>
            </a:r>
            <a:endParaRPr kumimoji="0" lang="ru-RU" sz="3200" b="1" i="0" u="none" strike="noStrike" kern="1200" cap="none" spc="0" normalizeH="0" baseline="0" noProof="0" dirty="0">
              <a:ln w="3175">
                <a:solidFill>
                  <a:schemeClr val="tx1"/>
                </a:solidFill>
              </a:ln>
              <a:solidFill>
                <a:schemeClr val="bg1">
                  <a:shade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1604" y="1571612"/>
            <a:ext cx="14394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i="1" dirty="0" err="1" smtClean="0"/>
              <a:t>пгт.Лальск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3686_20090712_01483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38" y="1000108"/>
            <a:ext cx="7138201" cy="53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14282" y="142852"/>
            <a:ext cx="8501090" cy="857256"/>
          </a:xfrm>
          <a:prstGeom prst="rect">
            <a:avLst/>
          </a:prstGeom>
        </p:spPr>
        <p:txBody>
          <a:bodyPr vert="horz" lIns="45720" rIns="4572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+mj-ea"/>
                <a:cs typeface="+mj-cs"/>
              </a:rPr>
              <a:t> Церковь Спаса Преображения</a:t>
            </a:r>
            <a:endParaRPr kumimoji="0" lang="ru-RU" sz="3200" b="1" i="0" u="none" strike="noStrike" kern="1200" cap="none" spc="0" normalizeH="0" baseline="0" noProof="0" dirty="0">
              <a:ln w="3175">
                <a:solidFill>
                  <a:schemeClr val="tx1"/>
                </a:solidFill>
              </a:ln>
              <a:solidFill>
                <a:schemeClr val="bg1">
                  <a:shade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72264" y="5929330"/>
            <a:ext cx="14394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i="1" dirty="0" err="1" smtClean="0"/>
              <a:t>пгт.Лальск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3685_20090712_014256.jpg"/>
          <p:cNvPicPr>
            <a:picLocks noChangeAspect="1"/>
          </p:cNvPicPr>
          <p:nvPr/>
        </p:nvPicPr>
        <p:blipFill>
          <a:blip r:embed="rId2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554" y="1714488"/>
            <a:ext cx="5234681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14282" y="357166"/>
            <a:ext cx="8501090" cy="857256"/>
          </a:xfrm>
          <a:prstGeom prst="rect">
            <a:avLst/>
          </a:prstGeom>
        </p:spPr>
        <p:txBody>
          <a:bodyPr vert="horz" lIns="45720" rIns="4572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+mj-ea"/>
                <a:cs typeface="+mj-cs"/>
              </a:rPr>
              <a:t> Церковь Успения Пресвятой Богородицы</a:t>
            </a:r>
            <a:endParaRPr kumimoji="0" lang="ru-RU" sz="3200" b="1" i="0" u="none" strike="noStrike" kern="1200" cap="none" spc="0" normalizeH="0" baseline="0" noProof="0" dirty="0">
              <a:ln w="3175">
                <a:solidFill>
                  <a:schemeClr val="tx1"/>
                </a:solidFill>
              </a:ln>
              <a:solidFill>
                <a:schemeClr val="bg1">
                  <a:shade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8" y="5857892"/>
            <a:ext cx="14394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i="1" dirty="0" err="1" smtClean="0"/>
              <a:t>пгт.Лальск</a:t>
            </a:r>
            <a:endParaRPr lang="ru-RU" i="1" dirty="0"/>
          </a:p>
        </p:txBody>
      </p:sp>
      <p:pic>
        <p:nvPicPr>
          <p:cNvPr id="12" name="Содержимое 3" descr="03685_20090712_013834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020" y="1500174"/>
            <a:ext cx="2950457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x_614ed1ff.jpg"/>
          <p:cNvPicPr>
            <a:picLocks noChangeAspect="1"/>
          </p:cNvPicPr>
          <p:nvPr/>
        </p:nvPicPr>
        <p:blipFill>
          <a:blip r:embed="rId4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1" y="4000504"/>
            <a:ext cx="285752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.bmp"/>
          <p:cNvPicPr>
            <a:picLocks noChangeAspect="1"/>
          </p:cNvPicPr>
          <p:nvPr/>
        </p:nvPicPr>
        <p:blipFill>
          <a:blip r:embed="rId2" cstate="email">
            <a:lum bright="10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446" y="4143380"/>
            <a:ext cx="2886955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  <a:prstGeom prst="rect">
            <a:avLst/>
          </a:prstGeom>
        </p:spPr>
        <p:txBody>
          <a:bodyPr vert="horz" lIns="45720" rIns="4572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err="1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+mj-ea"/>
                <a:cs typeface="+mj-cs"/>
              </a:rPr>
              <a:t>Михаило-Архангельский</a:t>
            </a:r>
            <a:r>
              <a:rPr lang="ru-RU" sz="3200" b="1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+mj-ea"/>
                <a:cs typeface="+mj-cs"/>
              </a:rPr>
              <a:t> монастырь</a:t>
            </a:r>
            <a:endParaRPr kumimoji="0" lang="ru-RU" sz="3200" b="1" i="0" u="none" strike="noStrike" kern="1200" cap="none" spc="0" normalizeH="0" baseline="0" noProof="0" dirty="0">
              <a:ln w="3175">
                <a:solidFill>
                  <a:schemeClr val="tx1"/>
                </a:solidFill>
              </a:ln>
              <a:solidFill>
                <a:schemeClr val="bg1">
                  <a:shade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1026" name="Picture 2" descr="F:\все к чтениям\церкви района\Михаило-Архангельский монастырь - Лальск\старое фото.jpg"/>
          <p:cNvPicPr>
            <a:picLocks noChangeAspect="1" noChangeArrowheads="1"/>
          </p:cNvPicPr>
          <p:nvPr/>
        </p:nvPicPr>
        <p:blipFill>
          <a:blip r:embed="rId3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143116"/>
            <a:ext cx="5357850" cy="3373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85720" y="2285992"/>
            <a:ext cx="164827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/>
              <a:t>Фото </a:t>
            </a:r>
            <a:r>
              <a:rPr lang="ru-RU" sz="1400" dirty="0" err="1" smtClean="0"/>
              <a:t>нач</a:t>
            </a:r>
            <a:r>
              <a:rPr lang="ru-RU" sz="1400" dirty="0" smtClean="0"/>
              <a:t>. </a:t>
            </a:r>
            <a:r>
              <a:rPr lang="en-US" sz="1400" dirty="0" smtClean="0"/>
              <a:t>XX</a:t>
            </a:r>
            <a:r>
              <a:rPr lang="ru-RU" sz="1400" dirty="0" smtClean="0"/>
              <a:t>века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000232" y="5786454"/>
            <a:ext cx="14394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i="1" dirty="0" err="1" smtClean="0"/>
              <a:t>пгт.Лальск</a:t>
            </a:r>
            <a:endParaRPr lang="ru-RU" i="1" dirty="0"/>
          </a:p>
        </p:txBody>
      </p:sp>
      <p:pic>
        <p:nvPicPr>
          <p:cNvPr id="2050" name="Picture 2" descr="F:\все к чтениям\мих-арх мон. п лальск.b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1867618"/>
            <a:ext cx="2833678" cy="2023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2104_20060831_00351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2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58" y="1571612"/>
            <a:ext cx="5715040" cy="4416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3.bmp"/>
          <p:cNvPicPr>
            <a:picLocks noChangeAspect="1"/>
          </p:cNvPicPr>
          <p:nvPr/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7950" y="4000504"/>
            <a:ext cx="2081053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F:\все к чтениям\церкви района\Христорождественская церковь с. Учка\Uchka-fresky-1.jpg"/>
          <p:cNvPicPr>
            <a:picLocks noChangeAspect="1" noChangeArrowheads="1"/>
          </p:cNvPicPr>
          <p:nvPr/>
        </p:nvPicPr>
        <p:blipFill>
          <a:blip r:embed="rId4" cstate="email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1357298"/>
            <a:ext cx="1816609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Заголовок 1"/>
          <p:cNvSpPr txBox="1">
            <a:spLocks noGrp="1"/>
          </p:cNvSpPr>
          <p:nvPr>
            <p:ph type="title"/>
          </p:nvPr>
        </p:nvSpPr>
        <p:spPr>
          <a:xfrm>
            <a:off x="1000100" y="285728"/>
            <a:ext cx="7467600" cy="796908"/>
          </a:xfrm>
          <a:prstGeom prst="rect">
            <a:avLst/>
          </a:prstGeom>
        </p:spPr>
        <p:txBody>
          <a:bodyPr vert="horz" lIns="45720" rIns="4572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noProof="0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Церковь </a:t>
            </a:r>
            <a:r>
              <a:rPr lang="ru-RU" sz="3200" b="1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Рождества Христова</a:t>
            </a:r>
            <a:endParaRPr kumimoji="0" lang="ru-RU" sz="3200" b="1" i="0" u="none" strike="noStrike" kern="1200" cap="none" spc="0" normalizeH="0" baseline="0" noProof="0" dirty="0">
              <a:ln w="3175">
                <a:solidFill>
                  <a:schemeClr val="tx1"/>
                </a:solidFill>
              </a:ln>
              <a:solidFill>
                <a:schemeClr val="bg1">
                  <a:shade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15140" y="5786454"/>
            <a:ext cx="99738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с.Учка</a:t>
            </a:r>
            <a:r>
              <a:rPr lang="ru-RU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bmp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4414" y="1214422"/>
            <a:ext cx="6643734" cy="4842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Заголовок 1"/>
          <p:cNvSpPr txBox="1">
            <a:spLocks noGrp="1"/>
          </p:cNvSpPr>
          <p:nvPr>
            <p:ph type="title"/>
          </p:nvPr>
        </p:nvSpPr>
        <p:spPr>
          <a:xfrm>
            <a:off x="1000100" y="285728"/>
            <a:ext cx="7467600" cy="796908"/>
          </a:xfrm>
          <a:prstGeom prst="rect">
            <a:avLst/>
          </a:prstGeom>
        </p:spPr>
        <p:txBody>
          <a:bodyPr vert="horz" lIns="45720" rIns="4572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noProof="0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Церковь </a:t>
            </a:r>
            <a:r>
              <a:rPr lang="ru-RU" sz="3200" b="1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Иоанна Предтечи</a:t>
            </a:r>
            <a:endParaRPr kumimoji="0" lang="ru-RU" sz="3200" b="1" i="0" u="none" strike="noStrike" kern="1200" cap="none" spc="0" normalizeH="0" baseline="0" noProof="0" dirty="0">
              <a:ln w="3175">
                <a:solidFill>
                  <a:schemeClr val="tx1"/>
                </a:solidFill>
              </a:ln>
              <a:solidFill>
                <a:schemeClr val="bg1">
                  <a:shade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3636" y="5929330"/>
            <a:ext cx="210987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 д. </a:t>
            </a:r>
            <a:r>
              <a:rPr lang="ru-RU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Аксёновская</a:t>
            </a:r>
            <a:r>
              <a:rPr lang="ru-RU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.bmp"/>
          <p:cNvPicPr>
            <a:picLocks noChangeAspect="1"/>
          </p:cNvPicPr>
          <p:nvPr/>
        </p:nvPicPr>
        <p:blipFill>
          <a:blip r:embed="rId2" cstate="email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76" y="428604"/>
            <a:ext cx="6858048" cy="5377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428728" y="5929330"/>
            <a:ext cx="376898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Часовня Николая Чудотворца.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57818" y="5929330"/>
            <a:ext cx="305083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д. </a:t>
            </a:r>
            <a:r>
              <a:rPr lang="ru-RU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Кузьминская</a:t>
            </a:r>
            <a:r>
              <a:rPr lang="ru-RU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.(</a:t>
            </a:r>
            <a:r>
              <a:rPr lang="ru-RU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Варжа</a:t>
            </a:r>
            <a:r>
              <a:rPr lang="ru-RU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) </a:t>
            </a:r>
            <a:endParaRPr lang="ru-RU" i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.bmp"/>
          <p:cNvPicPr>
            <a:picLocks noChangeAspect="1"/>
          </p:cNvPicPr>
          <p:nvPr/>
        </p:nvPicPr>
        <p:blipFill>
          <a:blip r:embed="rId2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52" y="1142984"/>
            <a:ext cx="6643734" cy="5080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/>
          <p:cNvSpPr txBox="1">
            <a:spLocks noGrp="1"/>
          </p:cNvSpPr>
          <p:nvPr>
            <p:ph type="title"/>
          </p:nvPr>
        </p:nvSpPr>
        <p:spPr>
          <a:xfrm>
            <a:off x="928662" y="214290"/>
            <a:ext cx="7467600" cy="796908"/>
          </a:xfrm>
          <a:prstGeom prst="rect">
            <a:avLst/>
          </a:prstGeom>
        </p:spPr>
        <p:txBody>
          <a:bodyPr vert="horz" lIns="45720" rIns="4572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noProof="0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Церковь Николая Чудотворца</a:t>
            </a:r>
            <a:endParaRPr kumimoji="0" lang="ru-RU" sz="3200" b="1" i="0" u="none" strike="noStrike" kern="1200" cap="none" spc="0" normalizeH="0" baseline="0" noProof="0" dirty="0">
              <a:ln w="3175">
                <a:solidFill>
                  <a:schemeClr val="tx1"/>
                </a:solidFill>
              </a:ln>
              <a:solidFill>
                <a:schemeClr val="bg1">
                  <a:shade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15140" y="5929330"/>
            <a:ext cx="147027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д.Алешево</a:t>
            </a:r>
            <a:r>
              <a:rPr lang="ru-RU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.bmp"/>
          <p:cNvPicPr>
            <a:picLocks noChangeAspect="1"/>
          </p:cNvPicPr>
          <p:nvPr/>
        </p:nvPicPr>
        <p:blipFill>
          <a:blip r:embed="rId2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34" y="1714488"/>
            <a:ext cx="7201505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J:\мама\Населённые пункты района\Лальск\Церкви  Лальска и Лальской округи\Троицкая церковь, д. Антипино..bmp"/>
          <p:cNvPicPr>
            <a:picLocks noChangeAspect="1" noChangeArrowheads="1"/>
          </p:cNvPicPr>
          <p:nvPr/>
        </p:nvPicPr>
        <p:blipFill>
          <a:blip r:embed="rId3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1822" y="1214423"/>
            <a:ext cx="2878083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 txBox="1">
            <a:spLocks noGrp="1"/>
          </p:cNvSpPr>
          <p:nvPr>
            <p:ph type="title"/>
          </p:nvPr>
        </p:nvSpPr>
        <p:spPr>
          <a:xfrm>
            <a:off x="500034" y="214290"/>
            <a:ext cx="8110542" cy="796908"/>
          </a:xfrm>
          <a:prstGeom prst="rect">
            <a:avLst/>
          </a:prstGeom>
        </p:spPr>
        <p:txBody>
          <a:bodyPr vert="horz" lIns="45720" rIns="4572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noProof="0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Церковь </a:t>
            </a:r>
            <a:r>
              <a:rPr lang="ru-RU" sz="3200" b="1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Троицы </a:t>
            </a:r>
            <a:r>
              <a:rPr lang="ru-RU" sz="3200" b="1" dirty="0" err="1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Живоначальной</a:t>
            </a:r>
            <a:endParaRPr kumimoji="0" lang="ru-RU" sz="3200" b="1" i="0" u="none" strike="noStrike" kern="1200" cap="none" spc="0" normalizeH="0" baseline="0" noProof="0" dirty="0">
              <a:ln w="3175">
                <a:solidFill>
                  <a:schemeClr val="tx1"/>
                </a:solidFill>
              </a:ln>
              <a:solidFill>
                <a:schemeClr val="bg1">
                  <a:shade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6512" y="2928934"/>
            <a:ext cx="145315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/>
              <a:t>Фото 1992 года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72264" y="6143644"/>
            <a:ext cx="179408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 д.Антипино.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ономарёв И.С..tif"/>
          <p:cNvPicPr>
            <a:picLocks noChangeAspect="1"/>
          </p:cNvPicPr>
          <p:nvPr/>
        </p:nvPicPr>
        <p:blipFill>
          <a:blip r:embed="rId2" cstate="email"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571744"/>
            <a:ext cx="2143140" cy="2859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</p:spPr>
      </p:pic>
      <p:pic>
        <p:nvPicPr>
          <p:cNvPr id="7" name="Рисунок 6" descr="Шестаковы.tif"/>
          <p:cNvPicPr>
            <a:picLocks noChangeAspect="1"/>
          </p:cNvPicPr>
          <p:nvPr/>
        </p:nvPicPr>
        <p:blipFill>
          <a:blip r:embed="rId3" cstate="email"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0576" y="2571745"/>
            <a:ext cx="2416266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</p:spPr>
      </p:pic>
      <p:pic>
        <p:nvPicPr>
          <p:cNvPr id="4098" name="Picture 2" descr="F:\церкви района\Popov_Alexey_Alexeevich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57422" y="2500306"/>
            <a:ext cx="1981554" cy="2344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642910" y="285728"/>
            <a:ext cx="7772400" cy="1357322"/>
          </a:xfrm>
          <a:prstGeom prst="rect">
            <a:avLst/>
          </a:prstGeom>
        </p:spPr>
        <p:txBody>
          <a:bodyPr vert="horz" lIns="45720" rIns="4572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noProof="0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+mj-ea"/>
                <a:cs typeface="+mj-cs"/>
              </a:rPr>
              <a:t>Замечательные земляки, внёсшие большой вклад в благосостояние родного края </a:t>
            </a:r>
            <a:endParaRPr kumimoji="0" lang="ru-RU" sz="3200" b="1" i="0" u="none" strike="noStrike" kern="1200" cap="none" spc="0" normalizeH="0" baseline="0" noProof="0" dirty="0">
              <a:ln w="3175">
                <a:solidFill>
                  <a:schemeClr val="tx1"/>
                </a:solidFill>
              </a:ln>
              <a:solidFill>
                <a:schemeClr val="bg1">
                  <a:shade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0" y="5357826"/>
            <a:ext cx="3071834" cy="500066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  <p:txBody>
          <a:bodyPr vert="horz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Пономарёв И.С.</a:t>
            </a: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2357422" y="4929198"/>
            <a:ext cx="2071702" cy="500066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  <p:txBody>
          <a:bodyPr vert="horz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Попов</a:t>
            </a:r>
            <a:r>
              <a:rPr kumimoji="0" lang="ru-RU" sz="2400" b="1" i="1" u="none" strike="noStrike" kern="1200" cap="none" spc="0" normalizeH="0" noProof="0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 А.А.</a:t>
            </a:r>
            <a:endParaRPr kumimoji="0" lang="ru-RU" sz="2400" b="1" i="1" u="none" strike="noStrike" kern="1200" cap="none" spc="0" normalizeH="0" baseline="0" noProof="0" dirty="0" smtClean="0">
              <a:ln>
                <a:solidFill>
                  <a:schemeClr val="tx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3929058" y="4786322"/>
            <a:ext cx="3071834" cy="500066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txBody>
          <a:bodyPr vert="horz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Прянишников</a:t>
            </a:r>
            <a:r>
              <a:rPr kumimoji="0" lang="ru-RU" sz="2400" b="1" i="1" u="none" strike="noStrike" kern="1200" cap="none" spc="0" normalizeH="0" noProof="0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 С.М.</a:t>
            </a:r>
            <a:endParaRPr kumimoji="0" lang="ru-RU" sz="2400" b="1" i="1" u="none" strike="noStrike" kern="1200" cap="none" spc="0" normalizeH="0" baseline="0" noProof="0" dirty="0" smtClean="0">
              <a:ln>
                <a:solidFill>
                  <a:schemeClr val="tx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6000760" y="5143512"/>
            <a:ext cx="2928958" cy="500066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txBody>
          <a:bodyPr vert="horz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ru-RU" sz="2400" b="1" i="1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Шестаков И.Г.</a:t>
            </a:r>
            <a:endParaRPr kumimoji="0" lang="ru-RU" sz="2400" b="1" i="1" u="none" strike="noStrike" kern="1200" cap="none" spc="0" normalizeH="0" baseline="0" noProof="0" dirty="0" smtClean="0">
              <a:ln>
                <a:solidFill>
                  <a:schemeClr val="tx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796754">
            <a:off x="4219197" y="2518303"/>
            <a:ext cx="2346325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2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.bmp"/>
          <p:cNvPicPr>
            <a:picLocks noChangeAspect="1"/>
          </p:cNvPicPr>
          <p:nvPr/>
        </p:nvPicPr>
        <p:blipFill>
          <a:blip r:embed="rId2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1285860"/>
            <a:ext cx="4974160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714612" y="5715016"/>
            <a:ext cx="35719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Гавриловская</a:t>
            </a:r>
            <a:r>
              <a:rPr lang="ru-RU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 часовня.</a:t>
            </a:r>
          </a:p>
          <a:p>
            <a:pPr algn="ctr"/>
            <a:r>
              <a:rPr lang="ru-RU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 д. Сомово</a:t>
            </a:r>
            <a:endParaRPr lang="ru-RU" i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pic>
        <p:nvPicPr>
          <p:cNvPr id="8" name="Picture 3" descr="J:\мама\Населённые пункты района\Лальск\Церкви  Лальска и Лальской округи\Часовня в д. Сомово 1912 г..bmp"/>
          <p:cNvPicPr>
            <a:picLocks noChangeAspect="1" noChangeArrowheads="1"/>
          </p:cNvPicPr>
          <p:nvPr/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1285860"/>
            <a:ext cx="3076618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715008" y="1357298"/>
            <a:ext cx="126560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/>
              <a:t>фото1912год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 noGrp="1"/>
          </p:cNvSpPr>
          <p:nvPr>
            <p:ph type="title"/>
          </p:nvPr>
        </p:nvSpPr>
        <p:spPr>
          <a:xfrm>
            <a:off x="1785918" y="214290"/>
            <a:ext cx="6000792" cy="796908"/>
          </a:xfrm>
          <a:prstGeom prst="rect">
            <a:avLst/>
          </a:prstGeom>
        </p:spPr>
        <p:txBody>
          <a:bodyPr vert="horz" lIns="45720" rIns="4572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noProof="0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Церковь </a:t>
            </a:r>
            <a:r>
              <a:rPr lang="ru-RU" sz="3200" b="1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Успения</a:t>
            </a:r>
            <a:br>
              <a:rPr lang="ru-RU" sz="3200" b="1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</a:br>
            <a:r>
              <a:rPr lang="ru-RU" sz="3200" b="1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 Пресвятой Богородицы</a:t>
            </a:r>
            <a:endParaRPr kumimoji="0" lang="ru-RU" sz="3200" b="1" i="0" u="none" strike="noStrike" kern="1200" cap="none" spc="0" normalizeH="0" baseline="0" noProof="0" dirty="0">
              <a:ln w="3175">
                <a:solidFill>
                  <a:schemeClr val="tx1"/>
                </a:solidFill>
              </a:ln>
              <a:solidFill>
                <a:schemeClr val="bg1">
                  <a:shade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12" name="Picture 11" descr="18 -Андреевская Успенская церковь, д"/>
          <p:cNvPicPr>
            <a:picLocks noChangeAspect="1" noChangeArrowheads="1"/>
          </p:cNvPicPr>
          <p:nvPr/>
        </p:nvPicPr>
        <p:blipFill>
          <a:blip r:embed="rId2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34" y="1357298"/>
            <a:ext cx="7929618" cy="4917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429388" y="5929330"/>
            <a:ext cx="172034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. </a:t>
            </a:r>
            <a:r>
              <a:rPr lang="ru-RU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д.Лопотово</a:t>
            </a:r>
            <a:r>
              <a:rPr lang="ru-RU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J:\мама\Населённые пункты района\Лальск\Церкви  Лальска и Лальской округи\Благовещенская церковь, д. Егошинская. 1996 г.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1285860"/>
            <a:ext cx="6900911" cy="5074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1571604" y="357166"/>
            <a:ext cx="6000792" cy="796908"/>
          </a:xfrm>
          <a:prstGeom prst="rect">
            <a:avLst/>
          </a:prstGeom>
        </p:spPr>
        <p:txBody>
          <a:bodyPr vert="horz" lIns="45720" rIns="4572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noProof="0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Церковь </a:t>
            </a:r>
            <a:r>
              <a:rPr lang="ru-RU" sz="3200" b="1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Успения</a:t>
            </a:r>
            <a:br>
              <a:rPr lang="ru-RU" sz="3200" b="1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</a:br>
            <a:r>
              <a:rPr lang="ru-RU" sz="3200" b="1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 Пресвятой Богородицы</a:t>
            </a:r>
            <a:endParaRPr kumimoji="0" lang="ru-RU" sz="3200" b="1" i="0" u="none" strike="noStrike" kern="1200" cap="none" spc="0" normalizeH="0" baseline="0" noProof="0" dirty="0">
              <a:ln w="3175">
                <a:solidFill>
                  <a:schemeClr val="tx1"/>
                </a:solidFill>
              </a:ln>
              <a:solidFill>
                <a:schemeClr val="bg1">
                  <a:shade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86512" y="6000768"/>
            <a:ext cx="192232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 д. </a:t>
            </a:r>
            <a:r>
              <a:rPr lang="ru-RU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Егошинская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3697_20060422_07174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1214422"/>
            <a:ext cx="4714876" cy="3534579"/>
          </a:xfrm>
          <a:effectLst>
            <a:softEdge rad="317500"/>
          </a:effectLst>
        </p:spPr>
      </p:pic>
      <p:pic>
        <p:nvPicPr>
          <p:cNvPr id="9" name="Рисунок 1" descr="P73080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4143380"/>
            <a:ext cx="3114425" cy="2005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P813016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81330" y="1500174"/>
            <a:ext cx="3049950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714348" y="4714884"/>
            <a:ext cx="3857620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Богородская</a:t>
            </a:r>
            <a:r>
              <a:rPr lang="ru-RU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 </a:t>
            </a:r>
            <a:r>
              <a:rPr lang="ru-RU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Усть-Недумская</a:t>
            </a:r>
            <a:r>
              <a:rPr lang="ru-RU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 </a:t>
            </a:r>
            <a:br>
              <a:rPr lang="ru-RU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</a:br>
            <a:r>
              <a:rPr lang="ru-RU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В церкви под спудом – мощи преп. Леонида </a:t>
            </a:r>
            <a:r>
              <a:rPr lang="ru-RU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Устьнедумского</a:t>
            </a:r>
            <a:r>
              <a:rPr lang="ru-RU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. (</a:t>
            </a:r>
            <a:r>
              <a:rPr lang="ru-RU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Усть-Недумский</a:t>
            </a:r>
            <a:r>
              <a:rPr lang="ru-RU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 монастырь упразднен в 1764 году).</a:t>
            </a:r>
          </a:p>
          <a:p>
            <a:pPr algn="ctr"/>
            <a:r>
              <a:rPr lang="ru-RU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 д. </a:t>
            </a:r>
            <a:r>
              <a:rPr lang="ru-RU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Озерская</a:t>
            </a:r>
            <a:r>
              <a:rPr lang="ru-RU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.</a:t>
            </a:r>
            <a:endParaRPr lang="ru-RU" i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14" name="Заголовок 1"/>
          <p:cNvSpPr txBox="1">
            <a:spLocks noGrp="1"/>
          </p:cNvSpPr>
          <p:nvPr>
            <p:ph type="title"/>
          </p:nvPr>
        </p:nvSpPr>
        <p:spPr>
          <a:xfrm>
            <a:off x="1142976" y="285728"/>
            <a:ext cx="6786610" cy="796908"/>
          </a:xfrm>
          <a:prstGeom prst="rect">
            <a:avLst/>
          </a:prstGeom>
        </p:spPr>
        <p:txBody>
          <a:bodyPr vert="horz" lIns="45720" rIns="4572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noProof="0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Церковь Введения во храм</a:t>
            </a:r>
            <a:r>
              <a:rPr lang="ru-RU" sz="3200" b="1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/>
            </a:r>
            <a:br>
              <a:rPr lang="ru-RU" sz="3200" b="1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</a:br>
            <a:r>
              <a:rPr lang="ru-RU" sz="3200" b="1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 Пресвятой Богородицы</a:t>
            </a:r>
            <a:endParaRPr kumimoji="0" lang="ru-RU" sz="3200" b="1" i="0" u="none" strike="noStrike" kern="1200" cap="none" spc="0" normalizeH="0" baseline="0" noProof="0" dirty="0">
              <a:ln w="3175">
                <a:solidFill>
                  <a:schemeClr val="tx1"/>
                </a:solidFill>
              </a:ln>
              <a:solidFill>
                <a:schemeClr val="bg1">
                  <a:shade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can0033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365359" y="563543"/>
            <a:ext cx="1857388" cy="1444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ib9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7" y="285728"/>
            <a:ext cx="1714511" cy="225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14282" y="3857628"/>
            <a:ext cx="3429024" cy="193899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000" i="1" dirty="0" err="1" smtClean="0"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Усть-Недумская</a:t>
            </a:r>
            <a:r>
              <a:rPr lang="ru-RU" sz="2000" i="1" dirty="0" smtClean="0"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Богородицая</a:t>
            </a:r>
            <a:r>
              <a:rPr lang="ru-RU" sz="2000" i="1" dirty="0" smtClean="0"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церковь была предана забвению, но вот уже более 20 лет старый приход вдохнул в себя новую жизнь.</a:t>
            </a:r>
            <a:endParaRPr lang="ru-RU" sz="2000" i="1" dirty="0">
              <a:solidFill>
                <a:schemeClr val="tx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 cstate="email">
            <a:lum bright="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214290"/>
            <a:ext cx="2286016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357686" y="3786190"/>
            <a:ext cx="2143140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Архимандрит Модест   приехал  в  родные  места  в  1989 году  и церковь,  после  58  лет  молчания возобновила служение.</a:t>
            </a:r>
            <a:endParaRPr lang="ru-RU" sz="1400" i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2571744"/>
            <a:ext cx="3429024" cy="7386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400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Прп</a:t>
            </a:r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. Леонид </a:t>
            </a:r>
            <a:r>
              <a:rPr lang="ru-RU" sz="1400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Устьнедумский</a:t>
            </a:r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, основатель </a:t>
            </a:r>
            <a:r>
              <a:rPr lang="ru-RU" sz="1400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Устьнедумской</a:t>
            </a:r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 пустыни.</a:t>
            </a:r>
            <a:endParaRPr lang="ru-RU" sz="1400" i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P7296840.JPG"/>
          <p:cNvPicPr>
            <a:picLocks noChangeAspect="1"/>
          </p:cNvPicPr>
          <p:nvPr/>
        </p:nvPicPr>
        <p:blipFill>
          <a:blip r:embed="rId5" cstate="email">
            <a:lum bright="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164046" y="928671"/>
            <a:ext cx="3031012" cy="1928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715140" y="3786190"/>
            <a:ext cx="2000264" cy="246221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317500"/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Отец  Николай (Николай  Иванович  Ершов), служит  в    приходе с  1991  года  До  назначения  в  </a:t>
            </a:r>
            <a:r>
              <a:rPr lang="ru-RU" sz="1400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Лузский</a:t>
            </a:r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  приход  отец  Николай  служил  в  храмах  Сольвычегодска  и  Лальска. </a:t>
            </a:r>
            <a:endParaRPr lang="ru-RU" sz="1400" i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45720" rIns="4572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Открываем неизведанные страницы</a:t>
            </a:r>
            <a:endParaRPr kumimoji="0" lang="ru-RU" sz="3200" b="1" i="0" u="none" strike="noStrike" kern="1200" cap="none" spc="0" normalizeH="0" baseline="0" noProof="0" dirty="0">
              <a:ln w="3175">
                <a:solidFill>
                  <a:schemeClr val="tx1"/>
                </a:solidFill>
              </a:ln>
              <a:solidFill>
                <a:schemeClr val="bg1">
                  <a:shade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6" name="Picture 2" descr="F:\Епарх вестн о леониде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003980">
            <a:off x="4877381" y="3728341"/>
            <a:ext cx="2876868" cy="2048205"/>
          </a:xfrm>
          <a:prstGeom prst="rect">
            <a:avLst/>
          </a:prstGeom>
          <a:noFill/>
        </p:spPr>
      </p:pic>
      <p:pic>
        <p:nvPicPr>
          <p:cNvPr id="7" name="Picture 2" descr="F:\тур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326005">
            <a:off x="4840582" y="1305087"/>
            <a:ext cx="1825336" cy="253983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5719" y="1357298"/>
            <a:ext cx="4692951" cy="35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71472" y="4500570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Участие в межрегиональных чтениях.</a:t>
            </a:r>
          </a:p>
          <a:p>
            <a:pPr algn="ctr"/>
            <a:r>
              <a:rPr lang="ru-RU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Прокопьевские</a:t>
            </a:r>
            <a:r>
              <a:rPr lang="ru-RU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 чтения. </a:t>
            </a:r>
            <a:endParaRPr lang="ru-RU" i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pic>
        <p:nvPicPr>
          <p:cNvPr id="5" name="Picture 2" descr="J:\мама\Библиотеки района\Лузская районная\краеведение\православие\православие всё с флэшек\чтения\леонид устьнедумский чтения\Леонид устьнедумский\Леонид Устьнедумский картинки\Scan00341.t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49919">
            <a:off x="6808216" y="1450255"/>
            <a:ext cx="1681633" cy="272112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143240" y="5500702"/>
            <a:ext cx="521497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Исследовательская работа, работа в архивах Вологодской и Архангельской областей </a:t>
            </a:r>
            <a:endParaRPr lang="ru-RU" i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357430"/>
            <a:ext cx="7467600" cy="3768733"/>
          </a:xfrm>
        </p:spPr>
        <p:txBody>
          <a:bodyPr/>
          <a:lstStyle/>
          <a:p>
            <a:r>
              <a:rPr lang="ru-RU" dirty="0" smtClean="0"/>
              <a:t>школа</a:t>
            </a:r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857224" y="357166"/>
            <a:ext cx="7467600" cy="1439850"/>
          </a:xfrm>
          <a:prstGeom prst="rect">
            <a:avLst/>
          </a:prstGeom>
        </p:spPr>
        <p:txBody>
          <a:bodyPr vert="horz" lIns="45720" rIns="4572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Работа по духовно-нравственному воспитанию в библиотеках района</a:t>
            </a:r>
            <a:endParaRPr kumimoji="0" lang="ru-RU" sz="3200" b="1" i="0" u="none" strike="noStrike" kern="1200" cap="none" spc="0" normalizeH="0" baseline="0" noProof="0" dirty="0">
              <a:ln w="3175">
                <a:solidFill>
                  <a:schemeClr val="tx1"/>
                </a:solidFill>
              </a:ln>
              <a:solidFill>
                <a:schemeClr val="bg1">
                  <a:shade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6" name="Содержимое 3" descr="обл альб пам арх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60966" y="1539968"/>
            <a:ext cx="2143140" cy="2920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K:\День специалиста -Все, что можем, подитожим-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857364"/>
            <a:ext cx="3143272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 descr="K:\Школа православной культуры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357694"/>
            <a:ext cx="3143272" cy="2357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шк пр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3299575" y="2201095"/>
            <a:ext cx="2211304" cy="1809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сб шк пр ку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44" y="3714752"/>
            <a:ext cx="1867446" cy="2625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F:\все к чтениям\Безымянный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4214818"/>
            <a:ext cx="1666860" cy="2409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7000892" y="4714884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Школа православной </a:t>
            </a:r>
            <a:r>
              <a:rPr lang="ru-RU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културы</a:t>
            </a:r>
            <a:endParaRPr lang="ru-RU" i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" y="0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4572000" y="214290"/>
            <a:ext cx="4157634" cy="635798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>
            <a:normAutofit/>
            <a:sp3d extrusionH="57150">
              <a:bevelT w="38100" h="38100"/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600" b="1" i="1" u="none" strike="noStrike" kern="1200" cap="none" spc="0" normalizeH="0" baseline="0" noProof="0" dirty="0" smtClean="0">
              <a:ln w="3175">
                <a:solidFill>
                  <a:schemeClr val="accent4">
                    <a:lumMod val="50000"/>
                  </a:schemeClr>
                </a:solidFill>
              </a:ln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600" b="1" i="1" u="none" strike="noStrike" kern="1200" cap="none" spc="0" normalizeH="0" baseline="0" noProof="0" dirty="0" smtClean="0">
              <a:ln w="3175">
                <a:solidFill>
                  <a:schemeClr val="accent4">
                    <a:lumMod val="50000"/>
                  </a:schemeClr>
                </a:solidFill>
              </a:ln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600" b="1" i="1" dirty="0" smtClean="0">
              <a:ln w="3175">
                <a:solidFill>
                  <a:schemeClr val="accent4">
                    <a:lumMod val="50000"/>
                  </a:schemeClr>
                </a:solidFill>
              </a:ln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entury Gothic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600" b="1" i="1" u="none" strike="noStrike" kern="1200" cap="none" spc="0" normalizeH="0" baseline="0" noProof="0" dirty="0" smtClean="0">
              <a:ln w="3175">
                <a:solidFill>
                  <a:schemeClr val="accent4">
                    <a:lumMod val="50000"/>
                  </a:schemeClr>
                </a:solidFill>
              </a:ln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600" b="1" i="1" dirty="0" smtClean="0">
              <a:ln w="3175">
                <a:solidFill>
                  <a:schemeClr val="accent4">
                    <a:lumMod val="50000"/>
                  </a:schemeClr>
                </a:solidFill>
              </a:ln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entury Gothic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600" b="1" i="1" u="none" strike="noStrike" kern="1200" cap="none" spc="0" normalizeH="0" baseline="0" noProof="0" dirty="0" smtClean="0">
              <a:ln w="3175">
                <a:solidFill>
                  <a:schemeClr val="accent4">
                    <a:lumMod val="50000"/>
                  </a:schemeClr>
                </a:solidFill>
              </a:ln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600" i="1" u="none" strike="noStrike" kern="1200" cap="none" spc="0" normalizeH="0" baseline="0" noProof="0" dirty="0" smtClean="0">
                <a:ln w="3175"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ookman Old Style" pitchFamily="18" charset="0"/>
              </a:rPr>
              <a:t>Чтения по традиции проходят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600" i="1" u="none" strike="noStrike" kern="1200" cap="none" spc="0" normalizeH="0" baseline="0" noProof="0" dirty="0" smtClean="0">
                <a:ln w="3175"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ookman Old Style" pitchFamily="18" charset="0"/>
              </a:rPr>
              <a:t> накануне дня памяти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600" i="1" u="none" strike="noStrike" kern="1200" cap="none" spc="0" normalizeH="0" baseline="0" noProof="0" dirty="0" smtClean="0">
                <a:ln w="3175"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ookman Old Style" pitchFamily="18" charset="0"/>
              </a:rPr>
              <a:t>Преподобного Леонида </a:t>
            </a:r>
            <a:r>
              <a:rPr kumimoji="0" lang="ru-RU" sz="2600" i="1" u="none" strike="noStrike" kern="1200" cap="none" spc="0" normalizeH="0" baseline="0" noProof="0" dirty="0" err="1" smtClean="0">
                <a:ln w="3175"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ookman Old Style" pitchFamily="18" charset="0"/>
              </a:rPr>
              <a:t>Усть-Недумского</a:t>
            </a:r>
            <a:r>
              <a:rPr kumimoji="0" lang="ru-RU" sz="2600" i="1" u="none" strike="noStrike" kern="1200" cap="none" spc="0" normalizeH="0" baseline="0" noProof="0" dirty="0" smtClean="0">
                <a:ln w="3175"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ookman Old Style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 descr="F:\Чтения\игумен иов\ib9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642918"/>
            <a:ext cx="1785950" cy="233090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2" descr="F:\rush_orn_small.jpg"/>
          <p:cNvPicPr>
            <a:picLocks noChangeAspect="1" noChangeArrowheads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3571874" cy="42862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" name="Picture 2" descr="F:\rush_orn_small.jpg"/>
          <p:cNvPicPr>
            <a:picLocks noChangeAspect="1" noChangeArrowheads="1"/>
          </p:cNvPicPr>
          <p:nvPr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6215082"/>
            <a:ext cx="3571874" cy="35719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4" descr="J:\мама\Библиотеки района\Лузская районная\краеведение\православие\православие всё с флэшек\чтения\леонид устьнедумский чтения\Леонид устьнедумский\Леонид Устьнедумский картинки\Scan0035.t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000108"/>
            <a:ext cx="1857388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5123" name="Picture 3" descr="J:\мама\Библиотеки района\Лузская районная\краеведение\православие\православие всё с флэшек\чтения\леонид устьнедумский чтения\Леонид устьнедумский\Недума\P729344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357562"/>
            <a:ext cx="3571868" cy="2678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10" name="Рисунок 9" descr="P7296856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14546" y="1071546"/>
            <a:ext cx="2076167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Рабочий стол\Рисунок1карта.jpg"/>
          <p:cNvPicPr>
            <a:picLocks noChangeAspect="1" noChangeArrowheads="1"/>
          </p:cNvPicPr>
          <p:nvPr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5643602" cy="649307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24412" y="4000504"/>
            <a:ext cx="3833868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ru-RU" sz="2000" i="1" dirty="0" smtClean="0">
                <a:ln w="1905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Первые межрегиональные </a:t>
            </a:r>
          </a:p>
          <a:p>
            <a:pPr algn="r"/>
            <a:r>
              <a:rPr lang="ru-RU" sz="2000" i="1" dirty="0" smtClean="0">
                <a:ln w="1905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православные </a:t>
            </a:r>
          </a:p>
          <a:p>
            <a:pPr algn="r"/>
            <a:r>
              <a:rPr lang="ru-RU" sz="2000" i="1" dirty="0" smtClean="0">
                <a:ln w="1905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краеведческие чтения</a:t>
            </a:r>
          </a:p>
          <a:p>
            <a:pPr algn="r"/>
            <a:r>
              <a:rPr lang="ru-RU" sz="2000" i="1" dirty="0" smtClean="0">
                <a:ln w="1905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«</a:t>
            </a:r>
            <a:r>
              <a:rPr lang="ru-RU" sz="2000" i="1" dirty="0" err="1" smtClean="0">
                <a:ln w="1905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Устьнедумские</a:t>
            </a:r>
            <a:r>
              <a:rPr lang="ru-RU" sz="2000" i="1" dirty="0" smtClean="0">
                <a:ln w="1905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встречи» </a:t>
            </a:r>
          </a:p>
          <a:p>
            <a:pPr algn="r"/>
            <a:r>
              <a:rPr lang="ru-RU" sz="2000" i="1" dirty="0" smtClean="0">
                <a:ln w="1905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в </a:t>
            </a:r>
            <a:r>
              <a:rPr lang="ru-RU" sz="2000" i="1" dirty="0" err="1" smtClean="0">
                <a:ln w="1905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Лузской</a:t>
            </a:r>
            <a:r>
              <a:rPr lang="ru-RU" sz="2000" i="1" dirty="0" smtClean="0">
                <a:ln w="1905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районной библиотеке </a:t>
            </a:r>
          </a:p>
          <a:p>
            <a:pPr algn="r"/>
            <a:r>
              <a:rPr lang="ru-RU" sz="2000" i="1" dirty="0" smtClean="0">
                <a:ln w="1905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им. В.А. Меньшикова. </a:t>
            </a:r>
          </a:p>
          <a:p>
            <a:pPr algn="r"/>
            <a:r>
              <a:rPr lang="ru-RU" sz="2000" i="1" dirty="0" smtClean="0">
                <a:ln w="1905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2010 год.</a:t>
            </a:r>
            <a:endParaRPr lang="ru-RU" sz="2000" i="1" dirty="0">
              <a:ln w="1905"/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pic>
        <p:nvPicPr>
          <p:cNvPr id="13" name="Рисунок 12" descr="DSCN2098.JPG"/>
          <p:cNvPicPr/>
          <p:nvPr/>
        </p:nvPicPr>
        <p:blipFill>
          <a:blip r:embed="rId3" cstate="email">
            <a:grayscl/>
            <a:lum brigh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4876" y="285728"/>
            <a:ext cx="972184" cy="1000132"/>
          </a:xfrm>
          <a:prstGeom prst="round2Diag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4" name="Содержимое 3" descr="Sobor_Leonid%20Ustnedumsky_250.jp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70" y="2500306"/>
            <a:ext cx="1282455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786050" y="1142984"/>
            <a:ext cx="6143668" cy="2714644"/>
          </a:xfrm>
          <a:prstGeom prst="rect">
            <a:avLst/>
          </a:prstGeom>
        </p:spPr>
        <p:txBody>
          <a:bodyPr vert="horz" lIns="45720" rIns="4572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noProof="0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+mj-ea"/>
                <a:cs typeface="+mj-cs"/>
              </a:rPr>
              <a:t>Паломничество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noProof="0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+mj-ea"/>
                <a:cs typeface="+mj-cs"/>
              </a:rPr>
              <a:t>на вятский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noProof="0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+mj-ea"/>
                <a:cs typeface="+mj-cs"/>
              </a:rPr>
              <a:t>север</a:t>
            </a:r>
            <a:endParaRPr kumimoji="0" lang="ru-RU" sz="5400" b="1" i="0" u="none" strike="noStrike" kern="1200" cap="none" spc="0" normalizeH="0" baseline="0" noProof="0" dirty="0">
              <a:ln w="3175">
                <a:solidFill>
                  <a:schemeClr val="tx1"/>
                </a:solidFill>
              </a:ln>
              <a:solidFill>
                <a:schemeClr val="bg1">
                  <a:shade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42910" y="285728"/>
            <a:ext cx="7772400" cy="1357322"/>
          </a:xfrm>
          <a:prstGeom prst="rect">
            <a:avLst/>
          </a:prstGeom>
        </p:spPr>
        <p:txBody>
          <a:bodyPr vert="horz" lIns="45720" rIns="4572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+mj-ea"/>
                <a:cs typeface="+mj-cs"/>
              </a:rPr>
              <a:t>Историческое наследие неразрывно связано с православной культурой</a:t>
            </a:r>
            <a:r>
              <a:rPr lang="ru-RU" sz="3200" b="1" noProof="0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+mj-ea"/>
                <a:cs typeface="+mj-cs"/>
              </a:rPr>
              <a:t> края </a:t>
            </a:r>
            <a:endParaRPr kumimoji="0" lang="ru-RU" sz="3200" b="1" i="0" u="none" strike="noStrike" kern="1200" cap="none" spc="0" normalizeH="0" baseline="0" noProof="0" dirty="0">
              <a:ln w="3175">
                <a:solidFill>
                  <a:schemeClr val="tx1"/>
                </a:solidFill>
              </a:ln>
              <a:solidFill>
                <a:schemeClr val="bg1">
                  <a:shade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428860" y="5072074"/>
            <a:ext cx="6429420" cy="1143000"/>
          </a:xfrm>
          <a:prstGeom prst="rect">
            <a:avLst/>
          </a:prstGeom>
        </p:spPr>
        <p:txBody>
          <a:bodyPr vert="horz" lIns="45720" rIns="4572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indent="15240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n w="3175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До 1916 года на территории  </a:t>
            </a:r>
            <a:r>
              <a:rPr lang="ru-RU" sz="2000" i="1" dirty="0" err="1" smtClean="0">
                <a:ln w="3175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Лузского</a:t>
            </a:r>
            <a:r>
              <a:rPr lang="ru-RU" sz="2000" i="1" dirty="0" smtClean="0">
                <a:ln w="3175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района насчитывалось более двадцати церквей и один монастырь, они относ</a:t>
            </a:r>
            <a:r>
              <a:rPr kumimoji="0" lang="ru-RU" sz="2000" i="1" u="none" strike="noStrike" kern="1200" normalizeH="0" baseline="0" noProof="0" dirty="0" err="1" smtClean="0">
                <a:ln w="3175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ились</a:t>
            </a:r>
            <a:r>
              <a:rPr kumimoji="0" lang="ru-RU" sz="2000" i="1" u="none" strike="noStrike" kern="1200" normalizeH="0" baseline="0" noProof="0" dirty="0" smtClean="0">
                <a:ln w="3175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к </a:t>
            </a:r>
            <a:r>
              <a:rPr lang="ru-RU" sz="2000" i="1" dirty="0" smtClean="0">
                <a:ln w="3175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Вологодской епархии</a:t>
            </a:r>
            <a:r>
              <a:rPr kumimoji="0" lang="ru-RU" sz="2000" i="1" u="none" strike="noStrike" kern="1200" normalizeH="0" baseline="0" noProof="0" dirty="0" smtClean="0">
                <a:ln w="3175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Устюжского и </a:t>
            </a:r>
            <a:r>
              <a:rPr kumimoji="0" lang="ru-RU" sz="2000" i="1" u="none" strike="noStrike" kern="1200" normalizeH="0" baseline="0" noProof="0" dirty="0" err="1" smtClean="0">
                <a:ln w="3175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Сольвычегодского</a:t>
            </a:r>
            <a:r>
              <a:rPr kumimoji="0" lang="ru-RU" sz="2000" i="1" u="none" strike="noStrike" kern="1200" normalizeH="0" baseline="0" noProof="0" dirty="0" smtClean="0">
                <a:ln w="3175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уездов. </a:t>
            </a:r>
            <a:endParaRPr kumimoji="0" lang="ru-RU" sz="2000" i="1" u="none" strike="noStrike" kern="1200" normalizeH="0" baseline="0" noProof="0" dirty="0">
              <a:ln w="3175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9" name="Рисунок 8" descr="2.bmp"/>
          <p:cNvPicPr>
            <a:picLocks noChangeAspect="1"/>
          </p:cNvPicPr>
          <p:nvPr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01" b="-3237"/>
          <a:stretch>
            <a:fillRect/>
          </a:stretch>
        </p:blipFill>
        <p:spPr>
          <a:xfrm>
            <a:off x="0" y="3714752"/>
            <a:ext cx="2857488" cy="3143272"/>
          </a:xfrm>
          <a:prstGeom prst="ellipse">
            <a:avLst/>
          </a:prstGeom>
          <a:effectLst>
            <a:softEdge rad="317500"/>
          </a:effectLst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428596" y="2285992"/>
            <a:ext cx="5429288" cy="1571636"/>
          </a:xfrm>
          <a:prstGeom prst="rect">
            <a:avLst/>
          </a:prstGeom>
        </p:spPr>
        <p:txBody>
          <a:bodyPr vert="horz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420624" lvl="0" indent="-384048" algn="ctr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2000" b="1" i="1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     Среди зырян и пермяков первым начал свою миссионерскую деятельность на Лузе с 1379 года святитель Стефан Пермский.</a:t>
            </a:r>
            <a:endParaRPr kumimoji="0" lang="ru-RU" sz="2000" b="1" i="1" u="none" strike="noStrike" kern="1200" cap="none" spc="0" normalizeH="0" baseline="0" noProof="0" dirty="0" smtClean="0">
              <a:ln>
                <a:solidFill>
                  <a:schemeClr val="tx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2050" name="Picture 2" descr="F:\Sefan_and_tre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1857364"/>
            <a:ext cx="2135694" cy="2989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0" b="1181"/>
          <a:stretch>
            <a:fillRect/>
          </a:stretch>
        </p:blipFill>
        <p:spPr bwMode="auto">
          <a:xfrm>
            <a:off x="214282" y="1857364"/>
            <a:ext cx="6022021" cy="4235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 rot="10800000" flipV="1">
            <a:off x="6357950" y="1571588"/>
            <a:ext cx="242889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Приветственное слово к участникам чтений: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отец Николай, настоятель Богородицкой церкви (д. Озера);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Курилов Н.П., глава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Лузского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Доклады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10.10 - 11.40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Житие преподобного Леонида     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Усть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Недумского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(слайд);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2.Туровецкий пастырь – игумен Модест (Вера Владимировна Мелентьева, краевед,  г. Котлас);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Быт и служение сельского священника  на основе исторических документов (Юлия Феликсовна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Страздынь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сотрудник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Лальского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историко-краеведческого музея, п. Лальск);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Валентина болящая –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лальское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чудо (Людмила Юрьевна Назимова, корреспондент  газеты «Северная правда», г. Луза);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Исцеление верой (Александр Геннадьевич Абрамов, корреспондент газеты «Северная правда»,  г. Луза);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Чайная пауза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11.40 – 12.00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Заметки сельского священника   (иерей Василий, настоятель Никольской и Михайло-Архангельской церквей );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Связь памяти преподобного Леонида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Усть-Недумского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нашим временем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(игумен Даниил, ректор Вятского духовного училища);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К Николаю Чудотворцу – с молитвою (записки паломника – Л.Ю. Назимова)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Мирская молитва матушки Людмилы. (Людмила Кононова)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Подведение итогов и награждение участников чтений.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Обед  с 13.30 - 14.15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14.30 –  сбор и отъезд  в д.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Озерская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15.00 - служба  в  Богородицкой церкви (д.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Озерская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72132" y="500042"/>
            <a:ext cx="314327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Недумских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православных чтений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«Паломничество на вятский север»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0" descr="Old_Books_by_WickedDesktop.jpg"/>
          <p:cNvPicPr>
            <a:picLocks noChangeAspect="1" noChangeArrowheads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571480"/>
            <a:ext cx="1397000" cy="773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Фото 003.tif"/>
          <p:cNvPicPr>
            <a:picLocks noChangeAspect="1" noChangeArrowheads="1"/>
          </p:cNvPicPr>
          <p:nvPr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1428736"/>
            <a:ext cx="1143008" cy="1218490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57224" y="428604"/>
            <a:ext cx="3000364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Отдел культуры, спорта и молодежной политики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администрации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Лузского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МУК «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БИЦ-Лузская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районная библиотека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им. В.А.Меньшикова»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71538" y="2597016"/>
            <a:ext cx="25003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Приглашение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42910" y="4357694"/>
            <a:ext cx="321471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Приглашают Вас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Усть-Недумские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православные чтения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29 июля 2010 года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Начало в 10 часов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читальном зале библиотеки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(пл. Труда,6)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6072206"/>
            <a:ext cx="1652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Луза, 2010 год.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00034" y="3143248"/>
            <a:ext cx="35719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Отдел культуры, спорта и молодежной политики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администрации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Лузского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МУК «БИЦ 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Лузская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районная библиотека им. В.А.Меньшикова»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Рисунок 0" descr="Scan0033.tif"/>
          <p:cNvPicPr>
            <a:picLocks noChangeAspect="1" noChangeArrowheads="1"/>
          </p:cNvPicPr>
          <p:nvPr/>
        </p:nvPicPr>
        <p:blipFill>
          <a:blip r:embed="rId3" cstate="email">
            <a:lum contrast="30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642918"/>
            <a:ext cx="3568701" cy="526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500042"/>
            <a:ext cx="3357586" cy="2376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500438"/>
            <a:ext cx="3900759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571480"/>
            <a:ext cx="1768091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SDC1194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9388" y="571480"/>
            <a:ext cx="1885963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143372" y="2928934"/>
            <a:ext cx="4786314" cy="35394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Среди приглашенных присутствовали: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Times New Roman" pitchFamily="18" charset="0"/>
              </a:rPr>
              <a:t>Лузгарёва</a:t>
            </a:r>
            <a:r>
              <a:rPr lang="ru-RU" sz="16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Times New Roman" pitchFamily="18" charset="0"/>
              </a:rPr>
              <a:t> Галина Владимировна - управляющий делами Собрания представителей </a:t>
            </a:r>
            <a:r>
              <a:rPr lang="ru-RU" sz="1600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Times New Roman" pitchFamily="18" charset="0"/>
              </a:rPr>
              <a:t>Лузского</a:t>
            </a:r>
            <a:r>
              <a:rPr lang="ru-RU" sz="16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Times New Roman" pitchFamily="18" charset="0"/>
              </a:rPr>
              <a:t> района,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Times New Roman" pitchFamily="18" charset="0"/>
              </a:rPr>
              <a:t>Овдин Валерий Александрович - глава </a:t>
            </a:r>
            <a:r>
              <a:rPr lang="ru-RU" sz="1600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Times New Roman" pitchFamily="18" charset="0"/>
              </a:rPr>
              <a:t>Лузского</a:t>
            </a:r>
            <a:r>
              <a:rPr lang="ru-RU" sz="16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Times New Roman" pitchFamily="18" charset="0"/>
              </a:rPr>
              <a:t> городского поселения,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Times New Roman" pitchFamily="18" charset="0"/>
              </a:rPr>
              <a:t> Игумен Даниил - ректор Вятского духовного училища,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настоятель </a:t>
            </a:r>
            <a:r>
              <a:rPr lang="ru-RU" sz="1600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Лальской</a:t>
            </a:r>
            <a:r>
              <a:rPr lang="ru-RU" sz="16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 </a:t>
            </a:r>
            <a:r>
              <a:rPr lang="ru-RU" sz="1600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Благовещеннской</a:t>
            </a:r>
            <a:r>
              <a:rPr lang="ru-RU" sz="16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 церкви  протоиерей Фёдор с матушкой  Анной,</a:t>
            </a:r>
            <a:r>
              <a:rPr lang="ru-RU" sz="16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Иерей Василий, настоятель Никольской (</a:t>
            </a:r>
            <a:r>
              <a:rPr lang="ru-RU" sz="1600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д.Алешево</a:t>
            </a:r>
            <a:r>
              <a:rPr lang="ru-RU" sz="16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) и Михайло-Архангельской (</a:t>
            </a:r>
            <a:r>
              <a:rPr lang="ru-RU" sz="1600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с.Верхне</a:t>
            </a:r>
            <a:r>
              <a:rPr lang="ru-RU" sz="16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sz="1600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Лалье</a:t>
            </a:r>
            <a:r>
              <a:rPr lang="ru-RU" sz="16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) церквей </a:t>
            </a:r>
            <a:r>
              <a:rPr lang="ru-RU" sz="1600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Лузского</a:t>
            </a:r>
            <a:r>
              <a:rPr lang="ru-RU" sz="16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района.</a:t>
            </a:r>
            <a:endParaRPr lang="ru-RU" sz="1600" i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DC11935.JPG"/>
          <p:cNvPicPr>
            <a:picLocks noChangeAspect="1"/>
          </p:cNvPicPr>
          <p:nvPr/>
        </p:nvPicPr>
        <p:blipFill>
          <a:blip r:embed="rId2" cstate="email">
            <a:lum bright="3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28" y="553620"/>
            <a:ext cx="5929354" cy="4447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000100" y="5143512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Участники чтений познакомились с «Житием </a:t>
            </a:r>
            <a:r>
              <a:rPr lang="ru-RU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прп</a:t>
            </a:r>
            <a:r>
              <a:rPr lang="ru-RU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. Леонида </a:t>
            </a:r>
            <a:r>
              <a:rPr lang="ru-RU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Устьнедумского</a:t>
            </a:r>
            <a:r>
              <a:rPr lang="ru-RU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», посмотрев слайд-фильм «Паломничество на вятский север», созданный работниками библиотеки.</a:t>
            </a:r>
            <a:endParaRPr lang="ru-RU" i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2123.JPG"/>
          <p:cNvPicPr>
            <a:picLocks noChangeAspect="1"/>
          </p:cNvPicPr>
          <p:nvPr/>
        </p:nvPicPr>
        <p:blipFill>
          <a:blip r:embed="rId2" cstate="email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596" y="1071546"/>
            <a:ext cx="2071703" cy="2057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57422" y="1214422"/>
            <a:ext cx="1500198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400" b="1" i="1" dirty="0" smtClean="0">
                <a:latin typeface="Bookman Old Style" pitchFamily="18" charset="0"/>
                <a:ea typeface="Times New Roman" pitchFamily="18" charset="0"/>
              </a:rPr>
              <a:t>«</a:t>
            </a:r>
            <a:r>
              <a:rPr lang="ru-RU" sz="1400" b="1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Times New Roman" pitchFamily="18" charset="0"/>
              </a:rPr>
              <a:t>Туровецкий</a:t>
            </a:r>
            <a:r>
              <a:rPr lang="ru-RU" sz="1400" b="1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Times New Roman" pitchFamily="18" charset="0"/>
              </a:rPr>
              <a:t> пастырь – игумен Модест» </a:t>
            </a:r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Times New Roman" pitchFamily="18" charset="0"/>
              </a:rPr>
              <a:t>-</a:t>
            </a:r>
            <a:endParaRPr lang="ru-RU" sz="1400" i="1" dirty="0" smtClean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  <a:p>
            <a:pPr algn="ctr"/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Вера Владимировна Мелентьева, краевед,  г.Котлас.</a:t>
            </a:r>
            <a:endParaRPr lang="ru-RU" sz="1400" i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SDC11937.JPG"/>
          <p:cNvPicPr>
            <a:picLocks noChangeAspect="1"/>
          </p:cNvPicPr>
          <p:nvPr/>
        </p:nvPicPr>
        <p:blipFill>
          <a:blip r:embed="rId3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357166"/>
            <a:ext cx="2071702" cy="2178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000496" y="2285992"/>
            <a:ext cx="2500330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400" b="1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Times New Roman" pitchFamily="18" charset="0"/>
              </a:rPr>
              <a:t>«Заметки сельского священника» </a:t>
            </a:r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Times New Roman" pitchFamily="18" charset="0"/>
              </a:rPr>
              <a:t>-</a:t>
            </a:r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Иерей Василий, настоятель Никольской (</a:t>
            </a:r>
            <a:r>
              <a:rPr lang="ru-RU" sz="1400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д.Алешево</a:t>
            </a:r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) и Михайло-Архангельской (</a:t>
            </a:r>
            <a:r>
              <a:rPr lang="ru-RU" sz="1400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с.Верхне</a:t>
            </a:r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sz="1400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Лалье</a:t>
            </a:r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) церквей </a:t>
            </a:r>
            <a:r>
              <a:rPr lang="ru-RU" sz="1400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Лузского</a:t>
            </a:r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района. </a:t>
            </a:r>
            <a:endParaRPr lang="ru-RU" dirty="0"/>
          </a:p>
        </p:txBody>
      </p:sp>
      <p:pic>
        <p:nvPicPr>
          <p:cNvPr id="6" name="Рисунок 5" descr="SDC11939.JPG"/>
          <p:cNvPicPr>
            <a:picLocks noChangeAspect="1"/>
          </p:cNvPicPr>
          <p:nvPr/>
        </p:nvPicPr>
        <p:blipFill>
          <a:blip r:embed="rId4" cstate="email">
            <a:lum bright="3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16" y="1071546"/>
            <a:ext cx="1758052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143636" y="3571876"/>
            <a:ext cx="2786082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Times New Roman" pitchFamily="18" charset="0"/>
              </a:rPr>
              <a:t>«Быт и служение сельского священника на основе исторических документов» </a:t>
            </a:r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Times New Roman" pitchFamily="18" charset="0"/>
              </a:rPr>
              <a:t>- </a:t>
            </a:r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Юлия Феликсовна </a:t>
            </a:r>
            <a:r>
              <a:rPr lang="ru-RU" sz="1400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Страздынь</a:t>
            </a:r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,  сотрудник </a:t>
            </a:r>
            <a:r>
              <a:rPr lang="ru-RU" sz="1400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Лальского</a:t>
            </a:r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историко-краеведческого музея, </a:t>
            </a:r>
            <a:r>
              <a:rPr lang="ru-RU" sz="1400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пгт</a:t>
            </a:r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 Лальск.</a:t>
            </a:r>
            <a:endParaRPr lang="ru-RU" sz="1050" dirty="0" smtClean="0"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8794" y="4143380"/>
            <a:ext cx="2143141" cy="24622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400" b="1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Times New Roman" pitchFamily="18" charset="0"/>
              </a:rPr>
              <a:t>«Валентина болящая – </a:t>
            </a:r>
            <a:r>
              <a:rPr lang="ru-RU" sz="1400" b="1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Times New Roman" pitchFamily="18" charset="0"/>
              </a:rPr>
              <a:t>лальское</a:t>
            </a:r>
            <a:r>
              <a:rPr lang="ru-RU" sz="1400" b="1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Times New Roman" pitchFamily="18" charset="0"/>
              </a:rPr>
              <a:t> чудо» «К Николаю Чудотворцу – с молитвою»</a:t>
            </a:r>
            <a:r>
              <a:rPr lang="ru-RU" sz="1400" b="1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Людмила Юрьевна Назимова, корреспондент  газеты «Северная правда», г. Луза.</a:t>
            </a:r>
            <a:endParaRPr lang="ru-RU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pic>
        <p:nvPicPr>
          <p:cNvPr id="9" name="Picture 2" descr="D:\временная инф\леонид устьнедумский чтения\Леонид устьнедумский\Культура\SDC11940.JPG"/>
          <p:cNvPicPr>
            <a:picLocks noChangeAspect="1" noChangeArrowheads="1"/>
          </p:cNvPicPr>
          <p:nvPr/>
        </p:nvPicPr>
        <p:blipFill>
          <a:blip r:embed="rId5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429000"/>
            <a:ext cx="1928827" cy="2683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429255" y="5429264"/>
            <a:ext cx="2500331" cy="116955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400" b="1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Times New Roman" pitchFamily="18" charset="0"/>
              </a:rPr>
              <a:t>«Исцеление верой»</a:t>
            </a:r>
            <a:r>
              <a:rPr lang="ru-RU" sz="1400" b="1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Александр Геннадьевич Абрамов, корреспондент газеты «Северная правда»,  г. Луза.</a:t>
            </a:r>
            <a:endParaRPr lang="ru-RU" sz="1400" i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pic>
        <p:nvPicPr>
          <p:cNvPr id="12" name="Рисунок 11" descr="SDC11955.JPG"/>
          <p:cNvPicPr>
            <a:picLocks noChangeAspect="1"/>
          </p:cNvPicPr>
          <p:nvPr/>
        </p:nvPicPr>
        <p:blipFill>
          <a:blip r:embed="rId6" cstate="email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57620" y="4071942"/>
            <a:ext cx="1692668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13" name="Заголовок 1"/>
          <p:cNvSpPr txBox="1">
            <a:spLocks noGrp="1"/>
          </p:cNvSpPr>
          <p:nvPr>
            <p:ph type="title"/>
          </p:nvPr>
        </p:nvSpPr>
        <p:spPr>
          <a:xfrm>
            <a:off x="0" y="285728"/>
            <a:ext cx="4786314" cy="796908"/>
          </a:xfrm>
          <a:prstGeom prst="rect">
            <a:avLst/>
          </a:prstGeom>
        </p:spPr>
        <p:txBody>
          <a:bodyPr vert="horz" lIns="45720" rIns="4572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Пленарная часть</a:t>
            </a:r>
            <a:endParaRPr kumimoji="0" lang="ru-RU" sz="3200" b="1" i="0" u="none" strike="noStrike" kern="1200" cap="none" spc="0" normalizeH="0" baseline="0" noProof="0" dirty="0">
              <a:ln w="3175">
                <a:solidFill>
                  <a:schemeClr val="tx1"/>
                </a:solidFill>
              </a:ln>
              <a:solidFill>
                <a:schemeClr val="bg1">
                  <a:shade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7293426.JPG"/>
          <p:cNvPicPr>
            <a:picLocks noChangeAspect="1"/>
          </p:cNvPicPr>
          <p:nvPr/>
        </p:nvPicPr>
        <p:blipFill>
          <a:blip r:embed="rId2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934" y="357166"/>
            <a:ext cx="4572032" cy="6096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1500174"/>
            <a:ext cx="3857652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«</a:t>
            </a:r>
            <a:r>
              <a:rPr lang="ru-RU" b="1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Вы сами глубоко осознайте и донесите до молодёжи, в каком святом месте вы живёте</a:t>
            </a:r>
            <a:r>
              <a:rPr lang="ru-RU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,- подытожил выступление участников чтений </a:t>
            </a:r>
            <a:r>
              <a:rPr lang="ru-RU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игумен Даниил</a:t>
            </a:r>
            <a:r>
              <a:rPr lang="ru-RU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. – </a:t>
            </a:r>
            <a:r>
              <a:rPr lang="ru-RU" b="1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Преподобный Леонид </a:t>
            </a:r>
            <a:r>
              <a:rPr lang="ru-RU" b="1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Устьнедумский</a:t>
            </a:r>
            <a:r>
              <a:rPr lang="ru-RU" b="1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 – не </a:t>
            </a:r>
            <a:r>
              <a:rPr lang="ru-RU" b="1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местночтимый</a:t>
            </a:r>
            <a:r>
              <a:rPr lang="ru-RU" b="1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 святой, а общероссийский, даже вселенский. Он пришёл сюда по велению Царицы Небесной, и то, что здесь сотворил, освятив землю, - это никуда не ушло. Это с вами</a:t>
            </a:r>
            <a:r>
              <a:rPr lang="ru-RU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».</a:t>
            </a:r>
            <a:endParaRPr lang="ru-RU" i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7" name="Заголовок 1"/>
          <p:cNvSpPr txBox="1">
            <a:spLocks noGrp="1"/>
          </p:cNvSpPr>
          <p:nvPr>
            <p:ph type="title"/>
          </p:nvPr>
        </p:nvSpPr>
        <p:spPr>
          <a:xfrm>
            <a:off x="428596" y="285728"/>
            <a:ext cx="3714776" cy="796908"/>
          </a:xfrm>
          <a:prstGeom prst="rect">
            <a:avLst/>
          </a:prstGeom>
        </p:spPr>
        <p:txBody>
          <a:bodyPr vert="horz" lIns="45720" rIns="4572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Мы живём</a:t>
            </a:r>
            <a:br>
              <a:rPr lang="ru-RU" sz="2800" b="1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</a:br>
            <a:r>
              <a:rPr lang="ru-RU" sz="2800" b="1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 в святом месте</a:t>
            </a:r>
            <a:endParaRPr kumimoji="0" lang="ru-RU" sz="2800" b="1" i="0" u="none" strike="noStrike" kern="1200" cap="none" spc="0" normalizeH="0" baseline="0" noProof="0" dirty="0">
              <a:ln w="3175">
                <a:solidFill>
                  <a:schemeClr val="tx1"/>
                </a:solidFill>
              </a:ln>
              <a:solidFill>
                <a:schemeClr val="bg1">
                  <a:shade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F:\руш images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14282" y="214290"/>
            <a:ext cx="3614901" cy="5572140"/>
          </a:xfrm>
          <a:prstGeom prst="rect">
            <a:avLst/>
          </a:prstGeom>
          <a:noFill/>
        </p:spPr>
      </p:pic>
      <p:pic>
        <p:nvPicPr>
          <p:cNvPr id="5" name="Picture 3" descr="F:\руш images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500298" y="214290"/>
            <a:ext cx="3614901" cy="5572140"/>
          </a:xfrm>
          <a:prstGeom prst="rect">
            <a:avLst/>
          </a:prstGeom>
          <a:noFill/>
        </p:spPr>
      </p:pic>
      <p:pic>
        <p:nvPicPr>
          <p:cNvPr id="6" name="Picture 3" descr="F:\руш images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5286380" y="214290"/>
            <a:ext cx="3614901" cy="5572140"/>
          </a:xfrm>
          <a:prstGeom prst="rect">
            <a:avLst/>
          </a:prstGeom>
          <a:noFill/>
        </p:spPr>
      </p:pic>
      <p:pic>
        <p:nvPicPr>
          <p:cNvPr id="7" name="Picture 2" descr="F:\rush_orn_small.jpg"/>
          <p:cNvPicPr>
            <a:picLocks noChangeAspect="1" noChangeArrowheads="1"/>
          </p:cNvPicPr>
          <p:nvPr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5572140"/>
            <a:ext cx="3714750" cy="1000132"/>
          </a:xfrm>
          <a:prstGeom prst="rect">
            <a:avLst/>
          </a:prstGeom>
          <a:noFill/>
        </p:spPr>
      </p:pic>
      <p:sp>
        <p:nvSpPr>
          <p:cNvPr id="8" name="AutoShape 19"/>
          <p:cNvSpPr>
            <a:spLocks noChangeArrowheads="1"/>
          </p:cNvSpPr>
          <p:nvPr/>
        </p:nvSpPr>
        <p:spPr bwMode="auto">
          <a:xfrm>
            <a:off x="1500166" y="785794"/>
            <a:ext cx="6429420" cy="42148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457200" bIns="228600" numCol="1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400" i="1" u="none" strike="noStrike" cap="none" normalizeH="0" baseline="0" dirty="0" smtClean="0">
              <a:solidFill>
                <a:sysClr val="windowText" lastClr="00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pic>
        <p:nvPicPr>
          <p:cNvPr id="9" name="Picture 3" descr="C:\Documents and Settings\Admin\Рабочий стол\26983984_1213210703_0_90f1_5dcf111d_XL1.jpg"/>
          <p:cNvPicPr>
            <a:picLocks noChangeAspect="1" noChangeArrowheads="1"/>
          </p:cNvPicPr>
          <p:nvPr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857496"/>
            <a:ext cx="1418044" cy="333717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" name="Рисунок 9" descr="lit1959_RT8"/>
          <p:cNvPicPr/>
          <p:nvPr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4786322"/>
            <a:ext cx="2643174" cy="154781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1" name="Picture 2" descr="F:\rush_orn_small.jpg"/>
          <p:cNvPicPr>
            <a:picLocks noChangeAspect="1" noChangeArrowheads="1"/>
          </p:cNvPicPr>
          <p:nvPr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5572140"/>
            <a:ext cx="3571874" cy="1000132"/>
          </a:xfrm>
          <a:prstGeom prst="rect">
            <a:avLst/>
          </a:prstGeom>
          <a:noFill/>
        </p:spPr>
      </p:pic>
      <p:pic>
        <p:nvPicPr>
          <p:cNvPr id="12" name="Picture 2" descr="F:\rush_orn_small.jpg"/>
          <p:cNvPicPr>
            <a:picLocks noChangeAspect="1" noChangeArrowheads="1"/>
          </p:cNvPicPr>
          <p:nvPr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5572140"/>
            <a:ext cx="3571874" cy="100013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286116" y="3571876"/>
            <a:ext cx="4286280" cy="203132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i="1" dirty="0" smtClean="0">
                <a:ln w="1905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Вторые межрегиональные </a:t>
            </a:r>
          </a:p>
          <a:p>
            <a:pPr algn="ctr"/>
            <a:r>
              <a:rPr lang="ru-RU" i="1" dirty="0" smtClean="0">
                <a:ln w="1905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православные </a:t>
            </a:r>
          </a:p>
          <a:p>
            <a:pPr algn="ctr"/>
            <a:r>
              <a:rPr lang="ru-RU" i="1" dirty="0" smtClean="0">
                <a:ln w="1905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краеведческие чтения</a:t>
            </a:r>
          </a:p>
          <a:p>
            <a:pPr algn="ctr"/>
            <a:r>
              <a:rPr lang="ru-RU" i="1" dirty="0" smtClean="0">
                <a:ln w="1905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«</a:t>
            </a:r>
            <a:r>
              <a:rPr lang="ru-RU" i="1" dirty="0" err="1" smtClean="0">
                <a:ln w="1905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Устьнедумские</a:t>
            </a:r>
            <a:r>
              <a:rPr lang="ru-RU" i="1" dirty="0" smtClean="0">
                <a:ln w="1905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 встречи» </a:t>
            </a:r>
          </a:p>
          <a:p>
            <a:pPr algn="ctr"/>
            <a:r>
              <a:rPr lang="ru-RU" i="1" dirty="0" smtClean="0">
                <a:ln w="1905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в </a:t>
            </a:r>
            <a:r>
              <a:rPr lang="ru-RU" i="1" dirty="0" err="1" smtClean="0">
                <a:ln w="1905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Лузской</a:t>
            </a:r>
            <a:r>
              <a:rPr lang="ru-RU" i="1" dirty="0" smtClean="0">
                <a:ln w="1905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 районной библиотеке </a:t>
            </a:r>
          </a:p>
          <a:p>
            <a:pPr algn="ctr"/>
            <a:r>
              <a:rPr lang="ru-RU" i="1" dirty="0" smtClean="0">
                <a:ln w="1905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им. В.А. Меньшикова. </a:t>
            </a:r>
          </a:p>
          <a:p>
            <a:pPr algn="ctr"/>
            <a:r>
              <a:rPr lang="ru-RU" i="1" dirty="0" smtClean="0">
                <a:ln w="1905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 2011 год.</a:t>
            </a:r>
            <a:endParaRPr lang="ru-RU" i="1" dirty="0">
              <a:ln w="1905"/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143108" y="1071546"/>
            <a:ext cx="4929222" cy="2071702"/>
          </a:xfrm>
          <a:prstGeom prst="rect">
            <a:avLst/>
          </a:prstGeom>
        </p:spPr>
        <p:txBody>
          <a:bodyPr vert="horz" lIns="45720" rIns="4572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+mj-ea"/>
                <a:cs typeface="+mj-cs"/>
              </a:rPr>
              <a:t>Тропа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+mj-ea"/>
                <a:cs typeface="+mj-cs"/>
              </a:rPr>
              <a:t>к духовным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+mj-ea"/>
                <a:cs typeface="+mj-cs"/>
              </a:rPr>
              <a:t> родникам</a:t>
            </a:r>
            <a:endParaRPr kumimoji="0" lang="ru-RU" sz="4400" b="1" i="0" u="none" strike="noStrike" kern="1200" cap="none" spc="0" normalizeH="0" baseline="0" noProof="0" dirty="0">
              <a:ln w="3175">
                <a:solidFill>
                  <a:schemeClr val="tx1"/>
                </a:solidFill>
              </a:ln>
              <a:solidFill>
                <a:schemeClr val="bg1">
                  <a:shade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Чтения\02.08.2011\P7296831.JPG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500042"/>
            <a:ext cx="7981053" cy="350046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3" name="TextBox 12"/>
          <p:cNvSpPr txBox="1"/>
          <p:nvPr/>
        </p:nvSpPr>
        <p:spPr>
          <a:xfrm>
            <a:off x="428596" y="4357694"/>
            <a:ext cx="8358246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Чтения, посвящённые 460-летию со Дня рождения Преподобного Леонида </a:t>
            </a:r>
            <a:r>
              <a:rPr lang="ru-RU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Устьнедумского</a:t>
            </a:r>
            <a:r>
              <a:rPr lang="ru-RU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, объединили библиотечных работников и краеведов любителей не только из г.Лузы, но и из г.Коряжма, г.Котласа Архангельской области, Слободского и </a:t>
            </a:r>
            <a:r>
              <a:rPr lang="ru-RU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Мурашинского</a:t>
            </a:r>
            <a:r>
              <a:rPr lang="ru-RU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 районов Кировской области.</a:t>
            </a:r>
            <a:endParaRPr lang="ru-RU" i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P1020049.JPG"/>
          <p:cNvPicPr>
            <a:picLocks noChangeAspect="1"/>
          </p:cNvPicPr>
          <p:nvPr/>
        </p:nvPicPr>
        <p:blipFill>
          <a:blip r:embed="rId2" cstate="email">
            <a:grayscl/>
            <a:lum brigh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857752" y="1714488"/>
            <a:ext cx="3929090" cy="286232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i="1" dirty="0" smtClean="0">
                <a:solidFill>
                  <a:sysClr val="windowText" lastClr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Святительское архипастырское благословление архиепископа Вятского и Слободского Марка на проведение этого мероприятия было передано организаторам и участникам чтений наместником Свято-Успенского Трифонова монастыря о. Иовом.</a:t>
            </a:r>
            <a:endParaRPr lang="ru-RU" i="1" dirty="0">
              <a:solidFill>
                <a:sysClr val="windowText" lastClr="00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729676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1937" y="1021986"/>
            <a:ext cx="5147345" cy="4000528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71406" y="3929066"/>
            <a:ext cx="3286148" cy="171451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buNone/>
            </a:pPr>
            <a:r>
              <a:rPr lang="ru-RU" sz="20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b="1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1400" b="1" i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Вновь загорелись свечи в </a:t>
            </a:r>
            <a:r>
              <a:rPr lang="ru-RU" sz="1400" b="1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храме. Реставрационные </a:t>
            </a:r>
            <a:r>
              <a:rPr lang="ru-RU" sz="1400" b="1" i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работы в церкви Введение во храм Пресвятой Богородицы</a:t>
            </a:r>
            <a:r>
              <a:rPr lang="ru-RU" sz="1400" b="1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»  </a:t>
            </a:r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–</a:t>
            </a:r>
          </a:p>
          <a:p>
            <a:pPr algn="ctr">
              <a:buNone/>
            </a:pPr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прихожанин церкви</a:t>
            </a:r>
            <a:r>
              <a:rPr lang="ru-RU" sz="1400" b="1" i="1" dirty="0" smtClean="0">
                <a:ln w="3175">
                  <a:noFill/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В.А</a:t>
            </a:r>
            <a:r>
              <a:rPr lang="ru-RU" sz="1400" i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. </a:t>
            </a:r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Максимов, житель г</a:t>
            </a:r>
            <a:r>
              <a:rPr lang="ru-RU" sz="1400" i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. </a:t>
            </a:r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Луза.</a:t>
            </a:r>
            <a:endParaRPr lang="ru-RU" sz="1400" i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7296767.JPG"/>
          <p:cNvPicPr>
            <a:picLocks noChangeAspect="1"/>
          </p:cNvPicPr>
          <p:nvPr/>
        </p:nvPicPr>
        <p:blipFill>
          <a:blip r:embed="rId2" cstate="email">
            <a:lum bright="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437716" y="1848244"/>
            <a:ext cx="2410652" cy="1857388"/>
          </a:xfrm>
          <a:prstGeom prst="teardrop">
            <a:avLst>
              <a:gd name="adj" fmla="val 88706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P7296798.JPG"/>
          <p:cNvPicPr>
            <a:picLocks noChangeAspect="1"/>
          </p:cNvPicPr>
          <p:nvPr/>
        </p:nvPicPr>
        <p:blipFill>
          <a:blip r:embed="rId3" cstate="email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05879" y="1823287"/>
            <a:ext cx="2575052" cy="2071702"/>
          </a:xfrm>
          <a:prstGeom prst="teardrop">
            <a:avLst>
              <a:gd name="adj" fmla="val 84914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500430" y="4357694"/>
            <a:ext cx="2571752" cy="116955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400" b="1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«Последний год жизни архимандрита Модеста» </a:t>
            </a:r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- </a:t>
            </a:r>
          </a:p>
          <a:p>
            <a:pPr algn="ctr"/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В.В. Мелентьева, краевед  г.Котлас.</a:t>
            </a:r>
            <a:endParaRPr lang="ru-RU" sz="1400" i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15074" y="2928934"/>
            <a:ext cx="2571768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400" b="1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 </a:t>
            </a:r>
            <a:r>
              <a:rPr lang="ru-RU" sz="1400" b="1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Кожеозерский</a:t>
            </a:r>
            <a:r>
              <a:rPr lang="ru-RU" sz="1400" b="1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 Богоявленский мужской монастырь»</a:t>
            </a:r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,  </a:t>
            </a:r>
            <a:r>
              <a:rPr lang="ru-RU" sz="14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который  по  воле  Божией  стал  первой  обителью пустынника  </a:t>
            </a:r>
            <a:r>
              <a:rPr lang="ru-RU" sz="14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Леонида</a:t>
            </a:r>
            <a:r>
              <a:rPr lang="ru-RU" sz="1400" b="1" baseline="300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Устьнедумского</a:t>
            </a:r>
            <a:r>
              <a:rPr lang="ru-RU" sz="14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–</a:t>
            </a:r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Н.Н.Шкаредный</a:t>
            </a:r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, краевед г. Коряжма.</a:t>
            </a:r>
            <a:endParaRPr lang="ru-RU" sz="1400" i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pic>
        <p:nvPicPr>
          <p:cNvPr id="17" name="Picture 3" descr="D:\Users\Администратор\Desktop\Scan0005.t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714356"/>
            <a:ext cx="2071702" cy="2071702"/>
          </a:xfrm>
          <a:prstGeom prst="round2DiagRect">
            <a:avLst>
              <a:gd name="adj1" fmla="val 46205"/>
              <a:gd name="adj2" fmla="val 12308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Заголовок 1"/>
          <p:cNvSpPr txBox="1">
            <a:spLocks noGrp="1"/>
          </p:cNvSpPr>
          <p:nvPr>
            <p:ph type="title"/>
          </p:nvPr>
        </p:nvSpPr>
        <p:spPr>
          <a:xfrm>
            <a:off x="428596" y="285728"/>
            <a:ext cx="5143536" cy="796908"/>
          </a:xfrm>
          <a:prstGeom prst="rect">
            <a:avLst/>
          </a:prstGeom>
        </p:spPr>
        <p:txBody>
          <a:bodyPr vert="horz" lIns="45720" rIns="4572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noProof="0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Неугасимая лампада Недумы</a:t>
            </a:r>
            <a:endParaRPr kumimoji="0" lang="ru-RU" sz="3200" b="1" i="0" u="none" strike="noStrike" kern="1200" cap="none" spc="0" normalizeH="0" baseline="0" noProof="0" dirty="0">
              <a:ln w="3175">
                <a:solidFill>
                  <a:schemeClr val="tx1"/>
                </a:solidFill>
              </a:ln>
              <a:solidFill>
                <a:schemeClr val="bg1">
                  <a:shade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3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76" y="1214422"/>
            <a:ext cx="6828112" cy="5084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642910" y="285728"/>
            <a:ext cx="7772400" cy="857256"/>
          </a:xfrm>
          <a:prstGeom prst="rect">
            <a:avLst/>
          </a:prstGeom>
        </p:spPr>
        <p:txBody>
          <a:bodyPr vert="horz" lIns="45720" rIns="4572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err="1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+mj-ea"/>
                <a:cs typeface="+mj-cs"/>
              </a:rPr>
              <a:t>Михаило-Архангельская</a:t>
            </a:r>
            <a:r>
              <a:rPr lang="ru-RU" sz="3200" b="1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+mj-ea"/>
                <a:cs typeface="+mj-cs"/>
              </a:rPr>
              <a:t> церковь</a:t>
            </a:r>
            <a:endParaRPr kumimoji="0" lang="ru-RU" sz="3200" b="1" i="0" u="none" strike="noStrike" kern="1200" cap="none" spc="0" normalizeH="0" baseline="0" noProof="0" dirty="0">
              <a:ln w="3175">
                <a:solidFill>
                  <a:schemeClr val="tx1"/>
                </a:solidFill>
              </a:ln>
              <a:solidFill>
                <a:schemeClr val="bg1">
                  <a:shade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8860" y="6072206"/>
            <a:ext cx="19486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i="1" dirty="0" smtClean="0"/>
              <a:t>с. </a:t>
            </a:r>
            <a:r>
              <a:rPr lang="ru-RU" i="1" dirty="0" err="1" smtClean="0"/>
              <a:t>Верхне-Лалье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14282" y="2857496"/>
            <a:ext cx="2714644" cy="1571636"/>
          </a:xfrm>
        </p:spPr>
        <p:txBody>
          <a:bodyPr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buNone/>
            </a:pPr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« </a:t>
            </a:r>
            <a:r>
              <a:rPr lang="ru-RU" sz="1400" i="1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Никульчино</a:t>
            </a:r>
            <a:r>
              <a:rPr lang="ru-RU" sz="1400" i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–колыбель земли Вятской». –  В.Г</a:t>
            </a:r>
            <a:r>
              <a:rPr lang="ru-RU" sz="1400" i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. </a:t>
            </a:r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Степанова, заведующая </a:t>
            </a:r>
            <a:r>
              <a:rPr lang="ru-RU" sz="1400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Сунцовской</a:t>
            </a:r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 сельской библиотекой      </a:t>
            </a:r>
            <a:r>
              <a:rPr lang="ru-RU" sz="1400" i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Слободского </a:t>
            </a:r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района.</a:t>
            </a:r>
            <a:endParaRPr lang="ru-RU" sz="1400" i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7296775.JPG"/>
          <p:cNvPicPr>
            <a:picLocks noChangeAspect="1"/>
          </p:cNvPicPr>
          <p:nvPr/>
        </p:nvPicPr>
        <p:blipFill>
          <a:blip r:embed="rId2" cstate="email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50001" y="964389"/>
            <a:ext cx="2000265" cy="1500199"/>
          </a:xfrm>
          <a:prstGeom prst="teardrop">
            <a:avLst>
              <a:gd name="adj" fmla="val 91366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P7296779.JPG"/>
          <p:cNvPicPr>
            <a:picLocks noChangeAspect="1"/>
          </p:cNvPicPr>
          <p:nvPr/>
        </p:nvPicPr>
        <p:blipFill>
          <a:blip r:embed="rId3" cstate="email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71802" y="1357298"/>
            <a:ext cx="1600212" cy="2000265"/>
          </a:xfrm>
          <a:prstGeom prst="round2DiagRect">
            <a:avLst>
              <a:gd name="adj1" fmla="val 41876"/>
              <a:gd name="adj2" fmla="val 0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4643438" y="1571612"/>
            <a:ext cx="2214578" cy="160043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Крестные ходы </a:t>
            </a:r>
            <a:r>
              <a:rPr lang="ru-RU" sz="1400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Лальской</a:t>
            </a:r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 округи» - Ю.Ф. </a:t>
            </a:r>
            <a:r>
              <a:rPr lang="ru-RU" sz="1400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Страздынь</a:t>
            </a:r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,</a:t>
            </a:r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сотрудник </a:t>
            </a:r>
            <a:r>
              <a:rPr lang="ru-RU" sz="1400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Лальского</a:t>
            </a:r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историко-краеведческого музея,</a:t>
            </a:r>
          </a:p>
          <a:p>
            <a:pPr algn="ctr"/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пгт</a:t>
            </a:r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 Лальск.</a:t>
            </a:r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 </a:t>
            </a:r>
            <a:endParaRPr lang="ru-RU" sz="1400" i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17" name="Заголовок 1"/>
          <p:cNvSpPr txBox="1">
            <a:spLocks noGrp="1"/>
          </p:cNvSpPr>
          <p:nvPr>
            <p:ph type="title"/>
          </p:nvPr>
        </p:nvSpPr>
        <p:spPr>
          <a:xfrm>
            <a:off x="1643042" y="214290"/>
            <a:ext cx="5143536" cy="796908"/>
          </a:xfrm>
          <a:prstGeom prst="rect">
            <a:avLst/>
          </a:prstGeom>
        </p:spPr>
        <p:txBody>
          <a:bodyPr vert="horz" lIns="45720" rIns="4572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Страницы истории</a:t>
            </a:r>
            <a:endParaRPr kumimoji="0" lang="ru-RU" sz="3200" b="1" i="0" u="none" strike="noStrike" kern="1200" cap="none" spc="0" normalizeH="0" baseline="0" noProof="0" dirty="0">
              <a:ln w="3175">
                <a:solidFill>
                  <a:schemeClr val="tx1"/>
                </a:solidFill>
              </a:ln>
              <a:solidFill>
                <a:schemeClr val="bg1">
                  <a:shade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18" name="Рисунок 17" descr="P729680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646208" y="854726"/>
            <a:ext cx="2281003" cy="1857388"/>
          </a:xfrm>
          <a:prstGeom prst="teardrop">
            <a:avLst>
              <a:gd name="adj" fmla="val 91665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P7296789.JPG"/>
          <p:cNvPicPr>
            <a:picLocks noChangeAspect="1"/>
          </p:cNvPicPr>
          <p:nvPr/>
        </p:nvPicPr>
        <p:blipFill>
          <a:blip r:embed="rId5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7422" y="4214818"/>
            <a:ext cx="1804703" cy="2366823"/>
          </a:xfrm>
          <a:prstGeom prst="teardrop">
            <a:avLst>
              <a:gd name="adj" fmla="val 91140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P7296771.JPG"/>
          <p:cNvPicPr>
            <a:picLocks noChangeAspect="1"/>
          </p:cNvPicPr>
          <p:nvPr/>
        </p:nvPicPr>
        <p:blipFill>
          <a:blip r:embed="rId6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134445" y="3937993"/>
            <a:ext cx="2357430" cy="1768073"/>
          </a:xfrm>
          <a:prstGeom prst="teardrop">
            <a:avLst>
              <a:gd name="adj" fmla="val 90501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6500826" y="3000372"/>
            <a:ext cx="235743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«Пострадавший за веру Христову – диакон </a:t>
            </a:r>
            <a:r>
              <a:rPr lang="ru-RU" sz="1400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Христорождественской</a:t>
            </a:r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 церкви В.Н. Малиновский» - доклад Л.Е. Игумновой,       с. </a:t>
            </a:r>
            <a:r>
              <a:rPr lang="ru-RU" sz="1400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Учка</a:t>
            </a:r>
            <a:endParaRPr lang="ru-RU" sz="1400" i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5720" y="4857760"/>
            <a:ext cx="2357454" cy="16004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None/>
            </a:pPr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 «О чём рассказала фамилия на мемориальной плите…» - </a:t>
            </a:r>
          </a:p>
          <a:p>
            <a:pPr>
              <a:buNone/>
            </a:pPr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И.В. Михеева, п.Безбожник </a:t>
            </a:r>
            <a:r>
              <a:rPr lang="ru-RU" sz="1400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Мурашинского</a:t>
            </a:r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 района.</a:t>
            </a:r>
            <a:endParaRPr lang="ru-RU" sz="1400" i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29388" y="5214950"/>
            <a:ext cx="2357422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«Блаженная мученица Нина Кузнецова» -краевед В.А. Рогова , </a:t>
            </a:r>
            <a:r>
              <a:rPr lang="ru-RU" sz="1400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пгт.Лальск</a:t>
            </a:r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.</a:t>
            </a:r>
            <a:endParaRPr lang="ru-RU" sz="1400" i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86314" y="1428736"/>
            <a:ext cx="3571868" cy="34778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Причислена к лику святых </a:t>
            </a:r>
            <a:r>
              <a:rPr lang="ru-RU" sz="2000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Новомучеников</a:t>
            </a:r>
            <a:r>
              <a:rPr lang="ru-RU" sz="20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 и Исповедников Российских.</a:t>
            </a:r>
            <a:endParaRPr lang="ru-RU" sz="2000" i="1" dirty="0" smtClean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Память </a:t>
            </a:r>
            <a:r>
              <a:rPr lang="ru-RU" sz="2000" b="1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мученицы Нины</a:t>
            </a:r>
            <a:r>
              <a:rPr lang="ru-RU" sz="20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(Кузнецовой) </a:t>
            </a:r>
            <a:r>
              <a:rPr lang="ru-RU" sz="20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празднуется 1 мая по старому стилю, в Соборе </a:t>
            </a:r>
            <a:r>
              <a:rPr lang="ru-RU" sz="2000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Новомучеников</a:t>
            </a:r>
            <a:r>
              <a:rPr lang="ru-RU" sz="20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и Исповедников Российских и в Соборе Вятских святых.</a:t>
            </a:r>
          </a:p>
        </p:txBody>
      </p:sp>
      <p:pic>
        <p:nvPicPr>
          <p:cNvPr id="5" name="Рисунок 14" descr="Нина Кузнецова с родителями Алексеем и Анной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7"/>
            <a:ext cx="4143404" cy="561845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034" y="5929330"/>
            <a:ext cx="371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Нина Кузнецова с родителями Алексеем и Анной.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0" y="4786322"/>
            <a:ext cx="4143404" cy="114300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buNone/>
            </a:pPr>
            <a:r>
              <a:rPr lang="ru-RU" sz="1400" b="1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     «</a:t>
            </a:r>
            <a:r>
              <a:rPr lang="ru-RU" sz="1400" b="1" i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Воскресная </a:t>
            </a:r>
            <a:r>
              <a:rPr lang="ru-RU" sz="1400" b="1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школа</a:t>
            </a:r>
          </a:p>
          <a:p>
            <a:pPr algn="ctr">
              <a:buNone/>
            </a:pPr>
            <a:r>
              <a:rPr lang="ru-RU" sz="1400" b="1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     </a:t>
            </a:r>
            <a:r>
              <a:rPr lang="ru-RU" sz="1400" b="1" i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«Уроки доброты» </a:t>
            </a:r>
            <a:r>
              <a:rPr lang="ru-RU" sz="1400" i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- </a:t>
            </a:r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Н.М</a:t>
            </a:r>
            <a:r>
              <a:rPr lang="ru-RU" sz="1400" i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. </a:t>
            </a:r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Веселова,</a:t>
            </a:r>
          </a:p>
          <a:p>
            <a:pPr algn="ctr">
              <a:buNone/>
            </a:pPr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   п</a:t>
            </a:r>
            <a:r>
              <a:rPr lang="ru-RU" sz="1400" i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. Безбожник </a:t>
            </a:r>
            <a:endParaRPr lang="ru-RU" sz="1400" i="1" dirty="0" smtClean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Мурашинского</a:t>
            </a:r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 района </a:t>
            </a:r>
            <a:endParaRPr lang="ru-RU" sz="1400" i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7296802.JPG"/>
          <p:cNvPicPr>
            <a:picLocks noChangeAspect="1"/>
          </p:cNvPicPr>
          <p:nvPr/>
        </p:nvPicPr>
        <p:blipFill>
          <a:blip r:embed="rId2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4786312" y="1643051"/>
            <a:ext cx="3429025" cy="2571768"/>
          </a:xfrm>
          <a:prstGeom prst="teardrop">
            <a:avLst>
              <a:gd name="adj" fmla="val 90237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 txBox="1">
            <a:spLocks noGrp="1"/>
          </p:cNvSpPr>
          <p:nvPr>
            <p:ph type="title"/>
          </p:nvPr>
        </p:nvSpPr>
        <p:spPr>
          <a:xfrm>
            <a:off x="1643042" y="214290"/>
            <a:ext cx="5143536" cy="796908"/>
          </a:xfrm>
          <a:prstGeom prst="rect">
            <a:avLst/>
          </a:prstGeom>
        </p:spPr>
        <p:txBody>
          <a:bodyPr vert="horz" lIns="45720" rIns="4572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noProof="0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Школа православия</a:t>
            </a:r>
            <a:endParaRPr kumimoji="0" lang="ru-RU" sz="3200" b="1" i="0" u="none" strike="noStrike" kern="1200" cap="none" spc="0" normalizeH="0" baseline="0" noProof="0" dirty="0">
              <a:ln w="3175">
                <a:solidFill>
                  <a:schemeClr val="tx1"/>
                </a:solidFill>
              </a:ln>
              <a:solidFill>
                <a:schemeClr val="bg1">
                  <a:shade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11" name="Рисунок 10" descr="P7296804.JPG"/>
          <p:cNvPicPr>
            <a:picLocks noChangeAspect="1"/>
          </p:cNvPicPr>
          <p:nvPr/>
        </p:nvPicPr>
        <p:blipFill>
          <a:blip r:embed="rId3" cstate="email">
            <a:lum bright="1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472" y="1214422"/>
            <a:ext cx="2754251" cy="3571900"/>
          </a:xfrm>
          <a:prstGeom prst="teardrop">
            <a:avLst>
              <a:gd name="adj" fmla="val 92294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57158" y="4786322"/>
            <a:ext cx="3357586" cy="116955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400" b="1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 «Церковно-приходская школа </a:t>
            </a:r>
            <a:r>
              <a:rPr lang="ru-RU" sz="1400" b="1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Караваевской</a:t>
            </a:r>
            <a:r>
              <a:rPr lang="ru-RU" sz="1400" b="1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 Михайло-Архангельской церкви конец XIX – начало XX веков» </a:t>
            </a:r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-  Н.В. </a:t>
            </a:r>
            <a:r>
              <a:rPr lang="ru-RU" sz="1400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Нелюбина</a:t>
            </a:r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, </a:t>
            </a:r>
            <a:r>
              <a:rPr lang="ru-RU" sz="1400" i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д.Каравайково</a:t>
            </a:r>
            <a:r>
              <a:rPr lang="ru-RU" sz="1400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Times New Roman" pitchFamily="18" charset="0"/>
              </a:rPr>
              <a:t>.</a:t>
            </a:r>
            <a:endParaRPr lang="ru-RU" sz="1400" i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все к чтениям\Устьн Чтения\02.08.2011\P7306917.JPG"/>
          <p:cNvPicPr>
            <a:picLocks noChangeAspect="1" noChangeArrowheads="1"/>
          </p:cNvPicPr>
          <p:nvPr/>
        </p:nvPicPr>
        <p:blipFill>
          <a:blip r:embed="rId2" cstate="email">
            <a:grayscl/>
            <a:lum brigh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76513"/>
            <a:ext cx="3286116" cy="4381487"/>
          </a:xfrm>
          <a:prstGeom prst="rect">
            <a:avLst/>
          </a:prstGeom>
          <a:noFill/>
        </p:spPr>
      </p:pic>
      <p:pic>
        <p:nvPicPr>
          <p:cNvPr id="1030" name="Picture 6" descr="F:\все к чтениям\Чтения\P7301078.JPG"/>
          <p:cNvPicPr>
            <a:picLocks noChangeAspect="1" noChangeArrowheads="1"/>
          </p:cNvPicPr>
          <p:nvPr/>
        </p:nvPicPr>
        <p:blipFill>
          <a:blip r:embed="rId3" cstate="email">
            <a:grayscl/>
            <a:lum brigh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530142" y="275802"/>
            <a:ext cx="3889660" cy="3338056"/>
          </a:xfrm>
          <a:prstGeom prst="rect">
            <a:avLst/>
          </a:prstGeom>
          <a:noFill/>
        </p:spPr>
      </p:pic>
      <p:pic>
        <p:nvPicPr>
          <p:cNvPr id="1027" name="Picture 3" descr="F:\все к чтениям\Устьн Чтения\02.08.2011\P7306876.JPG"/>
          <p:cNvPicPr>
            <a:picLocks noChangeAspect="1" noChangeArrowheads="1"/>
          </p:cNvPicPr>
          <p:nvPr/>
        </p:nvPicPr>
        <p:blipFill>
          <a:blip r:embed="rId4" cstate="email">
            <a:grayscl/>
            <a:lum brigh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9407" y="3571876"/>
            <a:ext cx="2464593" cy="3286124"/>
          </a:xfrm>
          <a:prstGeom prst="rect">
            <a:avLst/>
          </a:prstGeom>
          <a:noFill/>
        </p:spPr>
      </p:pic>
      <p:pic>
        <p:nvPicPr>
          <p:cNvPr id="1026" name="Picture 2" descr="F:\все к чтениям\Устьн Чтения\02.08.2011\P7306890.JPG"/>
          <p:cNvPicPr>
            <a:picLocks noChangeAspect="1" noChangeArrowheads="1"/>
          </p:cNvPicPr>
          <p:nvPr/>
        </p:nvPicPr>
        <p:blipFill>
          <a:blip r:embed="rId5" cstate="email">
            <a:grayscl/>
            <a:lum brigh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38491" cy="2428868"/>
          </a:xfrm>
          <a:prstGeom prst="rect">
            <a:avLst/>
          </a:prstGeom>
          <a:noFill/>
        </p:spPr>
      </p:pic>
      <p:pic>
        <p:nvPicPr>
          <p:cNvPr id="1029" name="Picture 5" descr="F:\все к чтениям\Чтения\P7301090.JPG"/>
          <p:cNvPicPr>
            <a:picLocks noChangeAspect="1" noChangeArrowheads="1"/>
          </p:cNvPicPr>
          <p:nvPr/>
        </p:nvPicPr>
        <p:blipFill>
          <a:blip r:embed="rId6" cstate="email">
            <a:grayscl/>
            <a:lum brigh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0"/>
            <a:ext cx="3143272" cy="2746069"/>
          </a:xfrm>
          <a:prstGeom prst="rect">
            <a:avLst/>
          </a:prstGeom>
          <a:noFill/>
        </p:spPr>
      </p:pic>
      <p:pic>
        <p:nvPicPr>
          <p:cNvPr id="14" name="Рисунок 13" descr="P7303482.JPG"/>
          <p:cNvPicPr>
            <a:picLocks noChangeAspect="1"/>
          </p:cNvPicPr>
          <p:nvPr/>
        </p:nvPicPr>
        <p:blipFill>
          <a:blip r:embed="rId7" cstate="email">
            <a:grayscl/>
            <a:lum brigh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116" y="4322724"/>
            <a:ext cx="3388265" cy="25352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86050" y="2571744"/>
            <a:ext cx="4857784" cy="203132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i="1" dirty="0" smtClean="0">
                <a:ln w="1905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Третьи межрегиональные </a:t>
            </a:r>
          </a:p>
          <a:p>
            <a:pPr algn="ctr"/>
            <a:r>
              <a:rPr lang="ru-RU" i="1" dirty="0" smtClean="0">
                <a:ln w="1905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православные </a:t>
            </a:r>
          </a:p>
          <a:p>
            <a:pPr algn="ctr"/>
            <a:r>
              <a:rPr lang="ru-RU" i="1" dirty="0" smtClean="0">
                <a:ln w="1905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краеведческие чтения</a:t>
            </a:r>
          </a:p>
          <a:p>
            <a:pPr algn="ctr"/>
            <a:r>
              <a:rPr lang="ru-RU" i="1" dirty="0" smtClean="0">
                <a:ln w="1905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«</a:t>
            </a:r>
            <a:r>
              <a:rPr lang="ru-RU" i="1" dirty="0" err="1" smtClean="0">
                <a:ln w="1905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Устьнедумские</a:t>
            </a:r>
            <a:r>
              <a:rPr lang="ru-RU" i="1" dirty="0" smtClean="0">
                <a:ln w="1905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 встречи» </a:t>
            </a:r>
          </a:p>
          <a:p>
            <a:pPr algn="ctr"/>
            <a:r>
              <a:rPr lang="ru-RU" i="1" dirty="0" smtClean="0">
                <a:ln w="1905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в </a:t>
            </a:r>
            <a:r>
              <a:rPr lang="ru-RU" i="1" dirty="0" err="1" smtClean="0">
                <a:ln w="1905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Лузской</a:t>
            </a:r>
            <a:r>
              <a:rPr lang="ru-RU" i="1" dirty="0" smtClean="0">
                <a:ln w="1905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 районной библиотеке </a:t>
            </a:r>
          </a:p>
          <a:p>
            <a:pPr algn="ctr"/>
            <a:r>
              <a:rPr lang="ru-RU" i="1" dirty="0" smtClean="0">
                <a:ln w="1905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им. В.А. Меньшикова. </a:t>
            </a:r>
          </a:p>
          <a:p>
            <a:pPr algn="ctr"/>
            <a:r>
              <a:rPr lang="ru-RU" i="1" dirty="0" smtClean="0">
                <a:ln w="1905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 2012 год.</a:t>
            </a:r>
            <a:endParaRPr lang="ru-RU" i="1" dirty="0">
              <a:ln w="1905"/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0" y="1428736"/>
            <a:ext cx="7858148" cy="1143008"/>
          </a:xfrm>
          <a:prstGeom prst="rect">
            <a:avLst/>
          </a:prstGeom>
        </p:spPr>
        <p:txBody>
          <a:bodyPr vert="horz" lIns="45720" rIns="4572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+mj-ea"/>
                <a:cs typeface="+mj-cs"/>
              </a:rPr>
              <a:t>Духовное наследие</a:t>
            </a:r>
            <a:endParaRPr lang="ru-RU" sz="5400" b="1" noProof="0" dirty="0" smtClean="0">
              <a:ln w="3175">
                <a:solidFill>
                  <a:schemeClr val="tx1"/>
                </a:solidFill>
              </a:ln>
              <a:solidFill>
                <a:schemeClr val="bg1">
                  <a:shade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874882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58" y="4929198"/>
            <a:ext cx="8215371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На чтениях вновь были затронуты различные стороны духовного наследия. В них приняли участие руководитель миссионерского образовательного отдела Вятской епархии Священник Евгений Смирнов и миссионер-педагог храма Святых мучениц Веры, Надежды, Любови и Софии(г.Киров) Надежда Демидова.</a:t>
            </a:r>
            <a:endParaRPr lang="ru-RU" i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:\все к чтениям\Краеведческие православные чтенияУстьнедумские встречи\чтения 2012\103CANON\103CANON\IMG_76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357166"/>
            <a:ext cx="7572428" cy="504828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5572140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Молитвой преподобному Леониду и приветственным словом  о.Евгения к собравшимся начались третьи чтения.</a:t>
            </a:r>
            <a:endParaRPr lang="ru-RU" i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730104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2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426721" y="644793"/>
            <a:ext cx="2143143" cy="1853641"/>
          </a:xfrm>
          <a:prstGeom prst="snip2DiagRect">
            <a:avLst>
              <a:gd name="adj1" fmla="val 19393"/>
              <a:gd name="adj2" fmla="val 16667"/>
            </a:avLst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Содержимое 5" descr="P7301045.JPG"/>
          <p:cNvPicPr>
            <a:picLocks noChangeAspect="1"/>
          </p:cNvPicPr>
          <p:nvPr/>
        </p:nvPicPr>
        <p:blipFill>
          <a:blip r:embed="rId3" cstate="email">
            <a:lum bright="3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3376589" y="2338395"/>
            <a:ext cx="2214577" cy="1966895"/>
          </a:xfrm>
          <a:prstGeom prst="snip2DiagRect">
            <a:avLst>
              <a:gd name="adj1" fmla="val 25450"/>
              <a:gd name="adj2" fmla="val 16667"/>
            </a:avLst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Содержимое 3" descr="P7301047.JPG"/>
          <p:cNvPicPr>
            <a:picLocks noChangeAspect="1"/>
          </p:cNvPicPr>
          <p:nvPr/>
        </p:nvPicPr>
        <p:blipFill>
          <a:blip r:embed="rId4" cstate="email">
            <a:lum bright="3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327484" y="316194"/>
            <a:ext cx="2071701" cy="2010770"/>
          </a:xfrm>
          <a:prstGeom prst="snip2DiagRect">
            <a:avLst>
              <a:gd name="adj1" fmla="val 17863"/>
              <a:gd name="adj2" fmla="val 16667"/>
            </a:avLst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Содержимое 3" descr="P7301051.JPG"/>
          <p:cNvPicPr>
            <a:picLocks noChangeAspect="1"/>
          </p:cNvPicPr>
          <p:nvPr/>
        </p:nvPicPr>
        <p:blipFill>
          <a:blip r:embed="rId5" cstate="email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624432" y="4305526"/>
            <a:ext cx="2224907" cy="1757740"/>
          </a:xfrm>
          <a:prstGeom prst="snip2DiagRect">
            <a:avLst>
              <a:gd name="adj1" fmla="val 22187"/>
              <a:gd name="adj2" fmla="val 16667"/>
            </a:avLst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Рисунок 7" descr="P7301061.JPG"/>
          <p:cNvPicPr>
            <a:picLocks noChangeAspect="1"/>
          </p:cNvPicPr>
          <p:nvPr/>
        </p:nvPicPr>
        <p:blipFill>
          <a:blip r:embed="rId6" cstate="email">
            <a:lum bright="3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282" y="3714752"/>
            <a:ext cx="3179876" cy="2000240"/>
          </a:xfrm>
          <a:prstGeom prst="snip2DiagRect">
            <a:avLst>
              <a:gd name="adj1" fmla="val 20102"/>
              <a:gd name="adj2" fmla="val 16667"/>
            </a:avLst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Заголовок 1"/>
          <p:cNvSpPr txBox="1">
            <a:spLocks noGrp="1"/>
          </p:cNvSpPr>
          <p:nvPr>
            <p:ph type="title"/>
          </p:nvPr>
        </p:nvSpPr>
        <p:spPr>
          <a:xfrm>
            <a:off x="2143108" y="285728"/>
            <a:ext cx="4357718" cy="1643074"/>
          </a:xfrm>
          <a:prstGeom prst="rect">
            <a:avLst/>
          </a:prstGeom>
        </p:spPr>
        <p:txBody>
          <a:bodyPr vert="horz" lIns="45720" rIns="4572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noProof="0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С верой о возрождении православной культуры</a:t>
            </a:r>
            <a:endParaRPr kumimoji="0" lang="ru-RU" sz="2800" b="1" i="0" u="none" strike="noStrike" kern="1200" cap="none" spc="0" normalizeH="0" baseline="0" noProof="0" dirty="0">
              <a:ln w="3175">
                <a:solidFill>
                  <a:schemeClr val="tx1"/>
                </a:solidFill>
              </a:ln>
              <a:solidFill>
                <a:schemeClr val="bg1">
                  <a:shade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2739891"/>
            <a:ext cx="314320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Церкви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Лузского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района» </a:t>
            </a: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–      </a:t>
            </a:r>
          </a:p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Н. Б. </a:t>
            </a:r>
            <a:r>
              <a:rPr kumimoji="0" lang="ru-RU" sz="1400" i="1" u="none" strike="noStrike" cap="none" normalizeH="0" baseline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Зимирева</a:t>
            </a: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, преподаватель, п.Лальск.</a:t>
            </a:r>
            <a:endParaRPr kumimoji="0" lang="ru-RU" sz="1400" i="1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571868" y="4143380"/>
            <a:ext cx="27860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Близ-Лальская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Покровская церковь на Лузе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-</a:t>
            </a:r>
          </a:p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М.В. </a:t>
            </a:r>
            <a:r>
              <a:rPr kumimoji="0" lang="ru-RU" sz="1400" i="1" u="none" strike="noStrike" cap="none" normalizeH="0" baseline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Зимирева</a:t>
            </a: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, г.Луза.</a:t>
            </a:r>
            <a:endParaRPr kumimoji="0" lang="ru-RU" sz="1400" i="1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572132" y="2423362"/>
            <a:ext cx="342899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«Так некогда сиял сей дивный храм»(</a:t>
            </a: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история </a:t>
            </a:r>
            <a:r>
              <a:rPr kumimoji="0" lang="ru-RU" sz="1400" i="1" u="none" strike="noStrike" cap="none" normalizeH="0" baseline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Караваевской</a:t>
            </a: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Михайло-Архангельской церкви). – Н.В. </a:t>
            </a:r>
            <a:r>
              <a:rPr kumimoji="0" lang="ru-RU" sz="1400" i="1" u="none" strike="noStrike" cap="none" normalizeH="0" baseline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Нелюбина</a:t>
            </a: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., зав. Савинской библиотекой, </a:t>
            </a:r>
            <a:r>
              <a:rPr kumimoji="0" lang="ru-RU" sz="1400" i="1" u="none" strike="noStrike" cap="none" normalizeH="0" baseline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д.Каравайково</a:t>
            </a: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400" i="1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643306" y="5178666"/>
            <a:ext cx="307180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Роль священнослужителей в народном образовании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- Ю.Ф. </a:t>
            </a:r>
            <a:r>
              <a:rPr kumimoji="0" lang="ru-RU" sz="1400" i="1" u="none" strike="noStrike" cap="none" normalizeH="0" baseline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Страздынь</a:t>
            </a: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, заведующая сектором истории </a:t>
            </a:r>
            <a:r>
              <a:rPr kumimoji="0" lang="ru-RU" sz="1400" i="1" u="none" strike="noStrike" cap="none" normalizeH="0" baseline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Лальского</a:t>
            </a: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историко-краеведческого музея им. И. М. Прянишникова, п. Лальск.</a:t>
            </a:r>
            <a:endParaRPr kumimoji="0" lang="ru-RU" sz="1400" i="1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714348" y="5653461"/>
            <a:ext cx="292892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Масленица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семейный народный  праздник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- Мария Сарана, ученица 4 </a:t>
            </a:r>
            <a:r>
              <a:rPr kumimoji="0" lang="ru-RU" sz="1400" i="1" u="none" strike="noStrike" cap="none" normalizeH="0" baseline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кл</a:t>
            </a: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., д.Куликово.</a:t>
            </a:r>
            <a:endParaRPr kumimoji="0" lang="ru-RU" sz="1400" i="1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730105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3286124"/>
            <a:ext cx="3881464" cy="2911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F:\все к чтениям\Краеведческие православные чтенияУстьнедумские встречи\чтения 2012\103CANON\103CANON\IMG_77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85720" y="1643050"/>
            <a:ext cx="4214842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F:\все к чтениям\Краеведческие православные чтенияУстьнедумские встречи\чтения 2012\103CANON\103CANON\IMG_7735.JPG"/>
          <p:cNvPicPr>
            <a:picLocks noChangeAspect="1" noChangeArrowheads="1"/>
          </p:cNvPicPr>
          <p:nvPr/>
        </p:nvPicPr>
        <p:blipFill>
          <a:blip r:embed="rId4" cstate="email">
            <a:lum bright="3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57166"/>
            <a:ext cx="3993125" cy="2662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571472" y="285728"/>
            <a:ext cx="3714776" cy="796908"/>
          </a:xfrm>
          <a:prstGeom prst="rect">
            <a:avLst/>
          </a:prstGeom>
        </p:spPr>
        <p:txBody>
          <a:bodyPr vert="horz" lIns="45720" rIns="4572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noProof="0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Презентация книги о Модесте</a:t>
            </a:r>
            <a:endParaRPr kumimoji="0" lang="ru-RU" sz="2800" b="1" i="0" u="none" strike="noStrike" kern="1200" cap="none" spc="0" normalizeH="0" baseline="0" noProof="0" dirty="0">
              <a:ln w="3175">
                <a:solidFill>
                  <a:schemeClr val="tx1"/>
                </a:solidFill>
              </a:ln>
              <a:solidFill>
                <a:schemeClr val="bg1">
                  <a:shade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00034" y="5454536"/>
            <a:ext cx="378618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«Жизненный путь архимандрита Модеста»</a:t>
            </a:r>
          </a:p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i="1" u="none" strike="noStrike" cap="none" normalizeH="0" baseline="0" dirty="0" smtClean="0">
                <a:ln>
                  <a:noFill/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В.В. Мелентьева, краевед, г.Котлас.</a:t>
            </a:r>
            <a:endParaRPr kumimoji="0" lang="ru-RU" sz="1400" i="1" u="none" strike="noStrike" cap="none" normalizeH="0" baseline="0" dirty="0" smtClean="0">
              <a:ln>
                <a:noFill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7" y="2071678"/>
            <a:ext cx="3357585" cy="36933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«О взаимодействии церкви и светских образовательных учреждений в рамках предмета «Основы религиозной культуры и светской этики» </a:t>
            </a:r>
            <a:r>
              <a:rPr lang="ru-RU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- о. Евгений, руководитель миссионерского образовательного отдела Вятской Епархии, г. Киров.</a:t>
            </a:r>
          </a:p>
          <a:p>
            <a:endParaRPr lang="ru-RU" i="1" dirty="0"/>
          </a:p>
        </p:txBody>
      </p:sp>
      <p:sp>
        <p:nvSpPr>
          <p:cNvPr id="7" name="Заголовок 1"/>
          <p:cNvSpPr txBox="1">
            <a:spLocks noGrp="1"/>
          </p:cNvSpPr>
          <p:nvPr>
            <p:ph type="title"/>
          </p:nvPr>
        </p:nvSpPr>
        <p:spPr>
          <a:xfrm>
            <a:off x="500034" y="571480"/>
            <a:ext cx="3714776" cy="796908"/>
          </a:xfrm>
          <a:prstGeom prst="rect">
            <a:avLst/>
          </a:prstGeom>
        </p:spPr>
        <p:txBody>
          <a:bodyPr vert="horz" lIns="45720" rIns="4572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Уроки церковной грамотности</a:t>
            </a:r>
            <a:endParaRPr kumimoji="0" lang="ru-RU" sz="2800" b="1" i="0" u="none" strike="noStrike" kern="1200" cap="none" spc="0" normalizeH="0" baseline="0" noProof="0" dirty="0">
              <a:ln w="3175">
                <a:solidFill>
                  <a:schemeClr val="tx1"/>
                </a:solidFill>
              </a:ln>
              <a:solidFill>
                <a:schemeClr val="bg1">
                  <a:shade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8" name="Рисунок 7" descr="P730103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824" y="642918"/>
            <a:ext cx="3964810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714488"/>
            <a:ext cx="838700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1"/>
          <p:cNvSpPr txBox="1">
            <a:spLocks noGrp="1"/>
          </p:cNvSpPr>
          <p:nvPr>
            <p:ph type="title"/>
          </p:nvPr>
        </p:nvSpPr>
        <p:spPr>
          <a:xfrm>
            <a:off x="571472" y="500042"/>
            <a:ext cx="7858180" cy="796908"/>
          </a:xfrm>
          <a:prstGeom prst="rect">
            <a:avLst/>
          </a:prstGeom>
        </p:spPr>
        <p:txBody>
          <a:bodyPr vert="horz" lIns="45720" rIns="4572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Мастер-класс: «Основы религиозной культуры и светской этики»</a:t>
            </a:r>
            <a:endParaRPr kumimoji="0" lang="ru-RU" sz="2800" b="1" i="0" u="none" strike="noStrike" kern="1200" cap="none" spc="0" normalizeH="0" baseline="0" noProof="0" dirty="0">
              <a:ln w="3175">
                <a:solidFill>
                  <a:schemeClr val="tx1"/>
                </a:solidFill>
              </a:ln>
              <a:solidFill>
                <a:schemeClr val="bg1">
                  <a:shade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214546" y="5433641"/>
            <a:ext cx="435768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Н.В. Демидова, миссионер-педагог храма Святых мучениц Веры, Надежды, Любови и Софии, г.Киров.</a:t>
            </a:r>
            <a:endParaRPr kumimoji="0" lang="ru-RU" i="1" u="none" strike="noStrike" cap="none" normalizeH="0" baseline="0" dirty="0" smtClean="0">
              <a:ln>
                <a:noFill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церкви района\Колокольня церкви Воскресения Христова - Турино\1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1357297"/>
            <a:ext cx="6715172" cy="4724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857620" y="5715016"/>
            <a:ext cx="407196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Колокольня церкви Воскресения Христова.</a:t>
            </a:r>
            <a:endParaRPr lang="ru-RU" sz="14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42910" y="285728"/>
            <a:ext cx="7772400" cy="857256"/>
          </a:xfrm>
          <a:prstGeom prst="rect">
            <a:avLst/>
          </a:prstGeom>
        </p:spPr>
        <p:txBody>
          <a:bodyPr vert="horz" lIns="45720" rIns="4572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err="1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+mj-ea"/>
                <a:cs typeface="+mj-cs"/>
              </a:rPr>
              <a:t>ЦерковьВоскресения</a:t>
            </a:r>
            <a:r>
              <a:rPr lang="ru-RU" sz="3200" b="1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+mj-ea"/>
                <a:cs typeface="+mj-cs"/>
              </a:rPr>
              <a:t> Христова</a:t>
            </a:r>
            <a:endParaRPr kumimoji="0" lang="ru-RU" sz="3200" b="1" i="0" u="none" strike="noStrike" kern="1200" cap="none" spc="0" normalizeH="0" baseline="0" noProof="0" dirty="0">
              <a:ln w="3175">
                <a:solidFill>
                  <a:schemeClr val="tx1"/>
                </a:solidFill>
              </a:ln>
              <a:solidFill>
                <a:schemeClr val="bg1">
                  <a:shade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5715016"/>
            <a:ext cx="13077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i="1" dirty="0" err="1" smtClean="0"/>
              <a:t>Турогорье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730107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211445" y="1289357"/>
            <a:ext cx="4000529" cy="2993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730108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857232"/>
            <a:ext cx="5251027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43042" y="4929198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В этот день библиотека пополнилась многими православными изданиями</a:t>
            </a:r>
            <a:endParaRPr lang="ru-RU" i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:\все к чтениям\Краеведческие православные чтенияУстьнедумские встречи\чтения 2012\103CANON\103CANON\IMG_76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000108"/>
            <a:ext cx="1928826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7" descr="F:\все к чтениям\Краеведческие православные чтенияУстьнедумские встречи\чтения 2012\103CANON\103CANON\IMG_7800.JPG"/>
          <p:cNvPicPr>
            <a:picLocks noChangeAspect="1" noChangeArrowheads="1"/>
          </p:cNvPicPr>
          <p:nvPr/>
        </p:nvPicPr>
        <p:blipFill>
          <a:blip r:embed="rId3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2571744"/>
            <a:ext cx="2042274" cy="3857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F:\все к чтениям\Краеведческие православные чтенияУстьнедумские встречи\чтения 2012\103CANON\103CANON\IMG_774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4000504"/>
            <a:ext cx="27432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F:\все к чтениям\Краеведческие православные чтенияУстьнедумские встречи\чтения 2012\103CANON\103CANON\IMG_775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571480"/>
            <a:ext cx="2707241" cy="1804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F:\все к чтениям\Краеведческие православные чтенияУстьнедумские встречи\чтения 2012\103CANON\103CANON\IMG_775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399626" y="1244184"/>
            <a:ext cx="2321712" cy="1547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28662" y="5000636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Выставка конкурсных работ</a:t>
            </a:r>
            <a:endParaRPr lang="ru-RU" i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:\все к чтениям\Чтения\P73010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687330" cy="3507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5" descr="F:\все к чтениям\Краеведческие православные чтенияУстьнедумские встречи\чтения 2012\103CANON\103CANON\IMG_77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780928"/>
            <a:ext cx="4721467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1020049.JPG"/>
          <p:cNvPicPr>
            <a:picLocks noChangeAspect="1"/>
          </p:cNvPicPr>
          <p:nvPr/>
        </p:nvPicPr>
        <p:blipFill>
          <a:blip r:embed="rId2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14480" y="571480"/>
            <a:ext cx="5786478" cy="40011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Выставка «Святая Русь</a:t>
            </a:r>
            <a:endParaRPr lang="ru-RU" sz="200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  <p:pic>
        <p:nvPicPr>
          <p:cNvPr id="5" name="Picture 2" descr="F:\Чтения\руш imag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85727"/>
          </a:xfrm>
          <a:prstGeom prst="rect">
            <a:avLst/>
          </a:prstGeom>
          <a:noFill/>
        </p:spPr>
      </p:pic>
      <p:pic>
        <p:nvPicPr>
          <p:cNvPr id="6" name="Picture 2" descr="F:\Чтения\руш imag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" y="6572273"/>
            <a:ext cx="9144000" cy="285727"/>
          </a:xfrm>
          <a:prstGeom prst="rect">
            <a:avLst/>
          </a:prstGeom>
          <a:noFill/>
        </p:spPr>
      </p:pic>
      <p:pic>
        <p:nvPicPr>
          <p:cNvPr id="7" name="Picture 2" descr="F:\Чтения\руш imag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3321852" y="3321853"/>
            <a:ext cx="6858001" cy="214296"/>
          </a:xfrm>
          <a:prstGeom prst="rect">
            <a:avLst/>
          </a:prstGeom>
          <a:noFill/>
        </p:spPr>
      </p:pic>
      <p:pic>
        <p:nvPicPr>
          <p:cNvPr id="8" name="Picture 2" descr="F:\Чтения\руш imag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607851" y="3321875"/>
            <a:ext cx="6858001" cy="21429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5429264"/>
            <a:ext cx="7215206" cy="101566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Представлена православная литература из фондов библиотеки        и частных библиотек читателей Л.Ю.Назимовой, А.Н. Савельевой,    Г.А. Чуриной.</a:t>
            </a:r>
            <a:endParaRPr lang="ru-RU" sz="200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3071810"/>
            <a:ext cx="7500990" cy="101566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Вышитые иконы и картины с видом церквей работы читательниц  М.В. </a:t>
            </a:r>
            <a:r>
              <a:rPr lang="ru-RU" sz="20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Зимиревой</a:t>
            </a: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, Л.А. Кузьминой, Е.Е.Кузьминой, Л.Г. Смирновой, Е. Пестовой, А. </a:t>
            </a:r>
            <a:r>
              <a:rPr lang="ru-RU" sz="20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Петялиной</a:t>
            </a: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. </a:t>
            </a:r>
            <a:endParaRPr lang="ru-RU" sz="200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все к чтениям\Чтения\P73010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428604"/>
            <a:ext cx="60487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F:\все к чтениям\Краеведческие православные чтенияУстьнедумские встречи\чтения 2012\103CANON\103CANON\IMG_77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285728"/>
            <a:ext cx="2316095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F:\все к чтениям\Устьн Чтения\фото выст и витр чтения\P102005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1799298" cy="3143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F:\все к чтениям\Устьн Чтения\фото выст и витр чтения\P102004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2428868"/>
            <a:ext cx="2286016" cy="3536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14480" y="5286388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Выставки, информационные стенды</a:t>
            </a:r>
            <a:endParaRPr lang="ru-RU" i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1" y="357166"/>
            <a:ext cx="2928958" cy="2049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2000240"/>
            <a:ext cx="2786082" cy="196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57015">
            <a:off x="6388640" y="925607"/>
            <a:ext cx="2284756" cy="2971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F:\все к чтениям\Безымянный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3685">
            <a:off x="3945398" y="2042599"/>
            <a:ext cx="2102507" cy="2943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123728" y="5157192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Выпуск сборников по материалам чтений, календарей, программ и приглашений</a:t>
            </a:r>
            <a:endParaRPr lang="ru-RU" i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храм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1976636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F:\служ уст недц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277" y="1556792"/>
            <a:ext cx="1905309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F:\семь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4807" y="891668"/>
            <a:ext cx="195839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F:\сб шк пр ку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4807" y="2691772"/>
            <a:ext cx="2149234" cy="3022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F:\все к чтениям\Безымянный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9586" y="3397773"/>
            <a:ext cx="2024050" cy="2926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F:\и случ чудо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500042"/>
            <a:ext cx="2070722" cy="2883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F:\все к чтениям\Безымянныйметод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153" y="3284984"/>
            <a:ext cx="1730583" cy="2428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28596" y="5929330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Издательская деятельность библиотеки</a:t>
            </a:r>
            <a:endParaRPr lang="ru-RU" i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все к чтениям\статьи о чтениях\Православные краеведческие чтения Устьнедумские встречи 2010год с заголовком статьи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5405" y="1007528"/>
            <a:ext cx="2643615" cy="366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F:\все к чтениям\статьи о чтениях\Православные краеведческие чтения Устьнедумские встречи 2011год продолжение стать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632730"/>
            <a:ext cx="3319034" cy="4438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2401843"/>
            <a:ext cx="2286016" cy="3422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000100" y="714356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Публикации в районной газете «Северная правда»</a:t>
            </a:r>
            <a:endParaRPr lang="ru-RU" i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7296839.JPG"/>
          <p:cNvPicPr>
            <a:picLocks noChangeAspect="1"/>
          </p:cNvPicPr>
          <p:nvPr/>
        </p:nvPicPr>
        <p:blipFill>
          <a:blip r:embed="rId2" cstate="email">
            <a:lum bright="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3571900"/>
            <a:ext cx="4190997" cy="3143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pic>
        <p:nvPicPr>
          <p:cNvPr id="5" name="Рисунок 4" descr="P7296856.JPG"/>
          <p:cNvPicPr>
            <a:picLocks noChangeAspect="1"/>
          </p:cNvPicPr>
          <p:nvPr/>
        </p:nvPicPr>
        <p:blipFill>
          <a:blip r:embed="rId3" cstate="email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85728"/>
            <a:ext cx="4167185" cy="3125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pic>
        <p:nvPicPr>
          <p:cNvPr id="6" name="Рисунок 5" descr="P7296849.JPG"/>
          <p:cNvPicPr>
            <a:picLocks noChangeAspect="1"/>
          </p:cNvPicPr>
          <p:nvPr/>
        </p:nvPicPr>
        <p:blipFill>
          <a:blip r:embed="rId4" cstate="email">
            <a:lum bright="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063" y="285728"/>
            <a:ext cx="4190998" cy="3143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pic>
        <p:nvPicPr>
          <p:cNvPr id="7" name="Рисунок 6" descr="P7306861.JPG"/>
          <p:cNvPicPr>
            <a:picLocks noChangeAspect="1"/>
          </p:cNvPicPr>
          <p:nvPr/>
        </p:nvPicPr>
        <p:blipFill>
          <a:blip r:embed="rId5" cstate="email">
            <a:lum bright="3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1301" y="1714488"/>
            <a:ext cx="3714775" cy="2786082"/>
          </a:xfrm>
          <a:prstGeom prst="star12">
            <a:avLst>
              <a:gd name="adj" fmla="val 45859"/>
            </a:avLst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714876" y="4572008"/>
            <a:ext cx="4000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n w="3175">
                  <a:noFill/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Georgia" pitchFamily="18" charset="0"/>
                <a:cs typeface="Times New Roman" pitchFamily="18" charset="0"/>
              </a:rPr>
              <a:t>Участники чтений были приглашены на вечернюю службу которая проходила в честь </a:t>
            </a:r>
            <a:r>
              <a:rPr lang="ru-RU" b="1" i="1" dirty="0" err="1" smtClean="0">
                <a:ln w="3175">
                  <a:noFill/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Georgia" pitchFamily="18" charset="0"/>
                <a:cs typeface="Times New Roman" pitchFamily="18" charset="0"/>
              </a:rPr>
              <a:t>прп</a:t>
            </a:r>
            <a:r>
              <a:rPr lang="ru-RU" b="1" i="1" dirty="0" smtClean="0">
                <a:ln w="3175">
                  <a:noFill/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Georgia" pitchFamily="18" charset="0"/>
                <a:cs typeface="Times New Roman" pitchFamily="18" charset="0"/>
              </a:rPr>
              <a:t>. Леонида  в  Богородицкой    церкви            </a:t>
            </a:r>
            <a:r>
              <a:rPr lang="ru-RU" b="1" dirty="0" smtClean="0">
                <a:ln w="3175">
                  <a:noFill/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Georgia" pitchFamily="18" charset="0"/>
                <a:cs typeface="Times New Roman" pitchFamily="18" charset="0"/>
              </a:rPr>
              <a:t>(д. </a:t>
            </a:r>
            <a:r>
              <a:rPr lang="ru-RU" b="1" dirty="0" err="1" smtClean="0">
                <a:ln w="3175">
                  <a:noFill/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Georgia" pitchFamily="18" charset="0"/>
                <a:cs typeface="Times New Roman" pitchFamily="18" charset="0"/>
              </a:rPr>
              <a:t>Озерская</a:t>
            </a:r>
            <a:r>
              <a:rPr lang="ru-RU" b="1" dirty="0" smtClean="0">
                <a:ln w="3175">
                  <a:noFill/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Georgia" pitchFamily="18" charset="0"/>
                <a:cs typeface="Times New Roman" pitchFamily="18" charset="0"/>
              </a:rPr>
              <a:t>).</a:t>
            </a:r>
            <a:endParaRPr lang="ru-RU" dirty="0"/>
          </a:p>
        </p:txBody>
      </p:sp>
      <p:pic>
        <p:nvPicPr>
          <p:cNvPr id="9" name="Picture 2" descr="J:\православие\все к чтениям\Чтения\rush_smal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900" y="6000768"/>
            <a:ext cx="500066" cy="571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J:\православие\все к чтениям\Чтения\rush_smal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6000768"/>
            <a:ext cx="500066" cy="571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730109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04664"/>
            <a:ext cx="7887495" cy="5903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68660504_img_011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472" y="1500174"/>
            <a:ext cx="7929618" cy="4150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571868" y="5286388"/>
            <a:ext cx="13331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i="1" dirty="0" smtClean="0"/>
              <a:t>д.Слобода</a:t>
            </a:r>
            <a:endParaRPr lang="ru-RU" i="1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14348" y="285728"/>
            <a:ext cx="7700962" cy="857256"/>
          </a:xfrm>
          <a:prstGeom prst="rect">
            <a:avLst/>
          </a:prstGeom>
        </p:spPr>
        <p:txBody>
          <a:bodyPr vert="horz" lIns="45720" rIns="4572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+mj-ea"/>
                <a:cs typeface="+mj-cs"/>
              </a:rPr>
              <a:t>Слободская </a:t>
            </a:r>
            <a:r>
              <a:rPr lang="ru-RU" sz="3200" b="1" dirty="0" err="1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+mj-ea"/>
                <a:cs typeface="+mj-cs"/>
              </a:rPr>
              <a:t>Спасо-Преображенская</a:t>
            </a:r>
            <a:r>
              <a:rPr lang="ru-RU" sz="3200" b="1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+mj-ea"/>
                <a:cs typeface="+mj-cs"/>
              </a:rPr>
              <a:t> церковь</a:t>
            </a:r>
            <a:endParaRPr kumimoji="0" lang="ru-RU" sz="3200" b="1" i="0" u="none" strike="noStrike" kern="1200" cap="none" spc="0" normalizeH="0" baseline="0" noProof="0" dirty="0">
              <a:ln w="3175">
                <a:solidFill>
                  <a:schemeClr val="tx1"/>
                </a:solidFill>
              </a:ln>
              <a:solidFill>
                <a:schemeClr val="bg1">
                  <a:shade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730690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28" y="1535893"/>
            <a:ext cx="6715172" cy="503637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1000100" y="357166"/>
            <a:ext cx="7394460" cy="92333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chemeClr val="accent3">
                <a:satMod val="175000"/>
                <a:alpha val="40000"/>
              </a:schemeClr>
            </a:glow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5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 Math" pitchFamily="18" charset="0"/>
                <a:ea typeface="Cambria Math" pitchFamily="18" charset="0"/>
              </a:rPr>
              <a:t>Водосвятие на </a:t>
            </a:r>
            <a:r>
              <a:rPr lang="ru-RU" sz="5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 Math" pitchFamily="18" charset="0"/>
                <a:ea typeface="Cambria Math" pitchFamily="18" charset="0"/>
              </a:rPr>
              <a:t>Недуме</a:t>
            </a:r>
            <a:r>
              <a:rPr lang="ru-RU" sz="5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 Math" pitchFamily="18" charset="0"/>
                <a:ea typeface="Cambria Math" pitchFamily="18" charset="0"/>
              </a:rPr>
              <a:t>.</a:t>
            </a:r>
            <a:endParaRPr lang="ru-RU" sz="540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" name="Picture 2" descr="J:\православие\все к чтениям\Чтения\rush_smal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1500217" y="4571995"/>
            <a:ext cx="3714750" cy="428628"/>
          </a:xfrm>
          <a:prstGeom prst="rect">
            <a:avLst/>
          </a:prstGeom>
          <a:noFill/>
        </p:spPr>
      </p:pic>
      <p:pic>
        <p:nvPicPr>
          <p:cNvPr id="7" name="Picture 2" descr="J:\православие\все к чтениям\Чтения\rush_smal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1428791" y="1714488"/>
            <a:ext cx="3571900" cy="428628"/>
          </a:xfrm>
          <a:prstGeom prst="rect">
            <a:avLst/>
          </a:prstGeom>
          <a:noFill/>
        </p:spPr>
      </p:pic>
      <p:pic>
        <p:nvPicPr>
          <p:cNvPr id="8" name="Picture 2" descr="J:\православие\все к чтениям\Чтения\rush_smal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929467" y="4571995"/>
            <a:ext cx="3714750" cy="428628"/>
          </a:xfrm>
          <a:prstGeom prst="rect">
            <a:avLst/>
          </a:prstGeom>
          <a:noFill/>
        </p:spPr>
      </p:pic>
      <p:pic>
        <p:nvPicPr>
          <p:cNvPr id="9" name="Picture 2" descr="J:\православие\все к чтениям\Чтения\rush_smal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965173" y="1750207"/>
            <a:ext cx="3571900" cy="357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7306887.JPG"/>
          <p:cNvPicPr>
            <a:picLocks noChangeAspect="1"/>
          </p:cNvPicPr>
          <p:nvPr/>
        </p:nvPicPr>
        <p:blipFill>
          <a:blip r:embed="rId2" cstate="email">
            <a:lum bright="1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73069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9144002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730691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pic>
        <p:nvPicPr>
          <p:cNvPr id="5" name="Рисунок 4" descr="P730693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1290652" y="1281100"/>
            <a:ext cx="6867552" cy="4286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730696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43250" y="857250"/>
            <a:ext cx="6858000" cy="5143500"/>
          </a:xfrm>
          <a:prstGeom prst="rect">
            <a:avLst/>
          </a:prstGeom>
        </p:spPr>
      </p:pic>
      <p:pic>
        <p:nvPicPr>
          <p:cNvPr id="5" name="Рисунок 4" descr="P730697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-782579" y="782580"/>
            <a:ext cx="6429396" cy="4864237"/>
          </a:xfrm>
          <a:prstGeom prst="rect">
            <a:avLst/>
          </a:prstGeom>
        </p:spPr>
      </p:pic>
      <p:pic>
        <p:nvPicPr>
          <p:cNvPr id="8" name="Рисунок 7" descr="P730696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1750226" y="4536294"/>
            <a:ext cx="571481" cy="4071934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3071810"/>
            <a:ext cx="2548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Дорога к храму свечи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50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04070"/>
            <a:ext cx="2376264" cy="621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3131840" y="2996952"/>
            <a:ext cx="5009780" cy="796908"/>
          </a:xfrm>
          <a:prstGeom prst="rect">
            <a:avLst/>
          </a:prstGeom>
        </p:spPr>
        <p:txBody>
          <a:bodyPr vert="horz" lIns="45720" rIns="4572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noProof="0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Спасибо за внимание.</a:t>
            </a:r>
            <a:endParaRPr kumimoji="0" lang="ru-RU" sz="2800" b="1" i="0" u="none" strike="noStrike" kern="1200" cap="none" spc="0" normalizeH="0" baseline="0" noProof="0" dirty="0">
              <a:ln w="3175">
                <a:solidFill>
                  <a:schemeClr val="tx1"/>
                </a:solidFill>
              </a:ln>
              <a:solidFill>
                <a:schemeClr val="bg1">
                  <a:shade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.bmp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2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472" y="1214422"/>
            <a:ext cx="4214842" cy="4952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7.bmp"/>
          <p:cNvPicPr>
            <a:picLocks noChangeAspect="1"/>
          </p:cNvPicPr>
          <p:nvPr/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694" y="1357298"/>
            <a:ext cx="3045632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24.bmp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0756" y="3786190"/>
            <a:ext cx="3140807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714348" y="357166"/>
            <a:ext cx="7429552" cy="857256"/>
          </a:xfrm>
          <a:prstGeom prst="rect">
            <a:avLst/>
          </a:prstGeom>
        </p:spPr>
        <p:txBody>
          <a:bodyPr vert="horz" lIns="45720" rIns="4572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noProof="0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+mj-ea"/>
                <a:cs typeface="+mj-cs"/>
              </a:rPr>
              <a:t>Покрова Пресвятой Богородицы</a:t>
            </a:r>
            <a:endParaRPr kumimoji="0" lang="ru-RU" sz="3200" b="1" i="0" u="none" strike="noStrike" kern="1200" cap="none" spc="0" normalizeH="0" baseline="0" noProof="0" dirty="0">
              <a:ln w="3175">
                <a:solidFill>
                  <a:schemeClr val="tx1"/>
                </a:solidFill>
              </a:ln>
              <a:solidFill>
                <a:schemeClr val="bg1">
                  <a:shade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58" y="5786454"/>
            <a:ext cx="12875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i="1" dirty="0" smtClean="0"/>
              <a:t>д.Заборье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643050"/>
            <a:ext cx="8083333" cy="3959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857224" y="285728"/>
            <a:ext cx="7429552" cy="857256"/>
          </a:xfrm>
          <a:prstGeom prst="rect">
            <a:avLst/>
          </a:prstGeom>
        </p:spPr>
        <p:txBody>
          <a:bodyPr vert="horz" lIns="45720" rIns="4572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noProof="0" dirty="0" err="1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+mj-ea"/>
                <a:cs typeface="+mj-cs"/>
              </a:rPr>
              <a:t>Лальский</a:t>
            </a:r>
            <a:r>
              <a:rPr lang="ru-RU" sz="3200" b="1" noProof="0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+mj-ea"/>
                <a:cs typeface="+mj-cs"/>
              </a:rPr>
              <a:t> соборный комплекс</a:t>
            </a:r>
            <a:endParaRPr kumimoji="0" lang="ru-RU" sz="3200" b="1" i="0" u="none" strike="noStrike" kern="1200" cap="none" spc="0" normalizeH="0" baseline="0" noProof="0" dirty="0">
              <a:ln w="3175">
                <a:solidFill>
                  <a:schemeClr val="tx1"/>
                </a:solidFill>
              </a:ln>
              <a:solidFill>
                <a:schemeClr val="bg1">
                  <a:shade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6182" y="5286388"/>
            <a:ext cx="14394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i="1" dirty="0" err="1" smtClean="0"/>
              <a:t>пгт.Лальск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9124" y="2000240"/>
            <a:ext cx="4332230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05 Богоявленская (слева) и Иоанно-Предтеченская (справа) церкви"/>
          <p:cNvPicPr>
            <a:picLocks noChangeAspect="1" noChangeArrowheads="1"/>
          </p:cNvPicPr>
          <p:nvPr/>
        </p:nvPicPr>
        <p:blipFill>
          <a:blip r:embed="rId3" cstate="email">
            <a:lum bright="10000" contrast="-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214422"/>
            <a:ext cx="3808716" cy="3947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214282" y="214290"/>
            <a:ext cx="8215370" cy="857256"/>
          </a:xfrm>
          <a:prstGeom prst="rect">
            <a:avLst/>
          </a:prstGeom>
        </p:spPr>
        <p:txBody>
          <a:bodyPr vert="horz" lIns="45720" rIns="4572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err="1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+mj-ea"/>
                <a:cs typeface="+mj-cs"/>
              </a:rPr>
              <a:t>ЦерковьБогоявления</a:t>
            </a:r>
            <a:r>
              <a:rPr lang="ru-RU" sz="3200" b="1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+mj-ea"/>
                <a:cs typeface="+mj-cs"/>
              </a:rPr>
              <a:t> Господня</a:t>
            </a:r>
            <a:endParaRPr kumimoji="0" lang="ru-RU" sz="3200" b="1" i="0" u="none" strike="noStrike" kern="1200" cap="none" spc="0" normalizeH="0" baseline="0" noProof="0" dirty="0">
              <a:ln w="3175">
                <a:solidFill>
                  <a:schemeClr val="tx1"/>
                </a:solidFill>
              </a:ln>
              <a:solidFill>
                <a:schemeClr val="bg1">
                  <a:shade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4786322"/>
            <a:ext cx="195322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/>
              <a:t>Фото начало </a:t>
            </a:r>
            <a:r>
              <a:rPr lang="en-US" sz="1400" dirty="0" smtClean="0"/>
              <a:t>XX</a:t>
            </a:r>
            <a:r>
              <a:rPr lang="ru-RU" sz="1400" dirty="0" smtClean="0"/>
              <a:t> века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786182" y="5286388"/>
            <a:ext cx="14394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i="1" dirty="0" err="1" smtClean="0"/>
              <a:t>пгт.Лальск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2470</TotalTime>
  <Words>1692</Words>
  <Application>Microsoft Office PowerPoint</Application>
  <PresentationFormat>Экран (4:3)</PresentationFormat>
  <Paragraphs>224</Paragraphs>
  <Slides>66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7" baseType="lpstr">
      <vt:lpstr>Техническая</vt:lpstr>
      <vt:lpstr>Паломничество  на вятский север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Михаило-Архангельский монастырь</vt:lpstr>
      <vt:lpstr>Церковь Рождества Христова</vt:lpstr>
      <vt:lpstr>Церковь Иоанна Предтечи</vt:lpstr>
      <vt:lpstr>Презентация PowerPoint</vt:lpstr>
      <vt:lpstr>Церковь Николая Чудотворца</vt:lpstr>
      <vt:lpstr>Церковь Троицы Живоначальной</vt:lpstr>
      <vt:lpstr>Презентация PowerPoint</vt:lpstr>
      <vt:lpstr>Церковь Успения  Пресвятой Богородицы</vt:lpstr>
      <vt:lpstr>Церковь Успения  Пресвятой Богородицы</vt:lpstr>
      <vt:lpstr>Церковь Введения во храм  Пресвятой Богородицы</vt:lpstr>
      <vt:lpstr>Презентация PowerPoint</vt:lpstr>
      <vt:lpstr>Открываем неизведанные страницы</vt:lpstr>
      <vt:lpstr>Работа по духовно-нравственному воспитанию в библиотеках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Пленарная часть</vt:lpstr>
      <vt:lpstr>Мы живём  в святом месте</vt:lpstr>
      <vt:lpstr>Презентация PowerPoint</vt:lpstr>
      <vt:lpstr>Презентация PowerPoint</vt:lpstr>
      <vt:lpstr>Презентация PowerPoint</vt:lpstr>
      <vt:lpstr>Неугасимая лампада Недумы</vt:lpstr>
      <vt:lpstr>Страницы истории</vt:lpstr>
      <vt:lpstr>Презентация PowerPoint</vt:lpstr>
      <vt:lpstr>Школа православия</vt:lpstr>
      <vt:lpstr>Презентация PowerPoint</vt:lpstr>
      <vt:lpstr>Презентация PowerPoint</vt:lpstr>
      <vt:lpstr>Презентация PowerPoint</vt:lpstr>
      <vt:lpstr>С верой о возрождении православной культуры</vt:lpstr>
      <vt:lpstr>Презентация книги о Модесте</vt:lpstr>
      <vt:lpstr>Уроки церковной грамотности</vt:lpstr>
      <vt:lpstr>Мастер-класс: «Основы религиозной культуры и светской этики»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shdv</cp:lastModifiedBy>
  <cp:revision>258</cp:revision>
  <dcterms:modified xsi:type="dcterms:W3CDTF">2012-10-26T13:56:08Z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4565354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